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7" r:id="rId1"/>
  </p:sldMasterIdLst>
  <p:notesMasterIdLst>
    <p:notesMasterId r:id="rId30"/>
  </p:notesMasterIdLst>
  <p:sldIdLst>
    <p:sldId id="259" r:id="rId2"/>
    <p:sldId id="257" r:id="rId3"/>
    <p:sldId id="258" r:id="rId4"/>
    <p:sldId id="314" r:id="rId5"/>
    <p:sldId id="301" r:id="rId6"/>
    <p:sldId id="283" r:id="rId7"/>
    <p:sldId id="284" r:id="rId8"/>
    <p:sldId id="266" r:id="rId9"/>
    <p:sldId id="267" r:id="rId10"/>
    <p:sldId id="286" r:id="rId11"/>
    <p:sldId id="312" r:id="rId12"/>
    <p:sldId id="310" r:id="rId13"/>
    <p:sldId id="315" r:id="rId14"/>
    <p:sldId id="300" r:id="rId15"/>
    <p:sldId id="316" r:id="rId16"/>
    <p:sldId id="324" r:id="rId17"/>
    <p:sldId id="317" r:id="rId18"/>
    <p:sldId id="320" r:id="rId19"/>
    <p:sldId id="318" r:id="rId20"/>
    <p:sldId id="319" r:id="rId21"/>
    <p:sldId id="307" r:id="rId22"/>
    <p:sldId id="306" r:id="rId23"/>
    <p:sldId id="309" r:id="rId24"/>
    <p:sldId id="321" r:id="rId25"/>
    <p:sldId id="322" r:id="rId26"/>
    <p:sldId id="323" r:id="rId27"/>
    <p:sldId id="325" r:id="rId28"/>
    <p:sldId id="265"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E8AA"/>
    <a:srgbClr val="000050"/>
    <a:srgbClr val="294D51"/>
    <a:srgbClr val="5E9832"/>
    <a:srgbClr val="559E2C"/>
    <a:srgbClr val="0033CC"/>
    <a:srgbClr val="FFFF00"/>
    <a:srgbClr val="373961"/>
    <a:srgbClr val="00FF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4305" autoAdjust="0"/>
    <p:restoredTop sz="94692" autoAdjust="0"/>
  </p:normalViewPr>
  <p:slideViewPr>
    <p:cSldViewPr>
      <p:cViewPr>
        <p:scale>
          <a:sx n="100" d="100"/>
          <a:sy n="100" d="100"/>
        </p:scale>
        <p:origin x="-564" y="-240"/>
      </p:cViewPr>
      <p:guideLst>
        <p:guide orient="horz" pos="2160"/>
        <p:guide pos="2880"/>
      </p:guideLst>
    </p:cSldViewPr>
  </p:slideViewPr>
  <p:outlineViewPr>
    <p:cViewPr>
      <p:scale>
        <a:sx n="33" d="100"/>
        <a:sy n="33" d="100"/>
      </p:scale>
      <p:origin x="0" y="0"/>
    </p:cViewPr>
  </p:outlineViewPr>
  <p:notesTextViewPr>
    <p:cViewPr>
      <p:scale>
        <a:sx n="75" d="100"/>
        <a:sy n="75" d="100"/>
      </p:scale>
      <p:origin x="0" y="0"/>
    </p:cViewPr>
  </p:notesTextViewPr>
  <p:sorterViewPr>
    <p:cViewPr>
      <p:scale>
        <a:sx n="80" d="100"/>
        <a:sy n="80" d="100"/>
      </p:scale>
      <p:origin x="0" y="0"/>
    </p:cViewPr>
  </p:sorterViewPr>
  <p:notesViewPr>
    <p:cSldViewPr>
      <p:cViewPr varScale="1">
        <p:scale>
          <a:sx n="84" d="100"/>
          <a:sy n="84" d="100"/>
        </p:scale>
        <p:origin x="-2544"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US"/>
          </a:p>
        </p:txBody>
      </p:sp>
      <p:sp>
        <p:nvSpPr>
          <p:cNvPr id="1229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US"/>
          </a:p>
        </p:txBody>
      </p:sp>
      <p:sp>
        <p:nvSpPr>
          <p:cNvPr id="327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29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US"/>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cs typeface="+mn-cs"/>
              </a:defRPr>
            </a:lvl1pPr>
          </a:lstStyle>
          <a:p>
            <a:pPr>
              <a:defRPr/>
            </a:pPr>
            <a:fld id="{0C415890-7F82-434A-B9A0-42FF238B470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p:txBody>
          <a:bodyPr/>
          <a:lstStyle/>
          <a:p>
            <a:pPr>
              <a:defRPr/>
            </a:pPr>
            <a:fld id="{A855F690-6EB8-4367-91E0-37FFD25259AA}" type="slidenum">
              <a:rPr lang="en-US" smtClean="0"/>
              <a:pPr>
                <a:defRPr/>
              </a:pPr>
              <a:t>1</a:t>
            </a:fld>
            <a:endParaRPr lang="en-US"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US" smtClean="0"/>
              <a:t>It was</a:t>
            </a:r>
          </a:p>
          <a:p>
            <a:pPr eaLnBrk="1" hangingPunct="1"/>
            <a:r>
              <a:rPr lang="en-US" smtClean="0"/>
              <a:t>estimated that in 2003, approximately 153 million</a:t>
            </a:r>
          </a:p>
          <a:p>
            <a:pPr eaLnBrk="1" hangingPunct="1"/>
            <a:r>
              <a:rPr lang="en-US" smtClean="0"/>
              <a:t>people (53 percent of the nation’s population) lived in the</a:t>
            </a:r>
          </a:p>
          <a:p>
            <a:pPr eaLnBrk="1" hangingPunct="1"/>
            <a:r>
              <a:rPr lang="en-US" smtClean="0"/>
              <a:t>673 U.S. coastal counties, an increase of 33 million</a:t>
            </a:r>
          </a:p>
          <a:p>
            <a:pPr eaLnBrk="1" hangingPunct="1"/>
            <a:r>
              <a:rPr lang="en-US" smtClean="0"/>
              <a:t>people since 1980. With such a large percentage of the</a:t>
            </a:r>
          </a:p>
          <a:p>
            <a:pPr eaLnBrk="1" hangingPunct="1"/>
            <a:r>
              <a:rPr lang="en-US" smtClean="0"/>
              <a:t>population living in coastal areas, it</a:t>
            </a:r>
          </a:p>
          <a:p>
            <a:pPr eaLnBrk="1" hangingPunct="1"/>
            <a:r>
              <a:rPr lang="en-US" smtClean="0"/>
              <a:t>is no wonder that 10 of the 15 most</a:t>
            </a:r>
          </a:p>
          <a:p>
            <a:pPr eaLnBrk="1" hangingPunct="1"/>
            <a:r>
              <a:rPr lang="en-US" smtClean="0"/>
              <a:t>populous cities in the United States</a:t>
            </a:r>
          </a:p>
          <a:p>
            <a:pPr eaLnBrk="1" hangingPunct="1"/>
            <a:r>
              <a:rPr lang="en-US" smtClean="0"/>
              <a:t>are located in coastal counties (U.S.</a:t>
            </a:r>
          </a:p>
          <a:p>
            <a:pPr eaLnBrk="1" hangingPunct="1"/>
            <a:r>
              <a:rPr lang="en-US" smtClean="0"/>
              <a:t>Census Bureau, 2001d).</a:t>
            </a:r>
          </a:p>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noChangeArrowheads="1"/>
          </p:cNvSpPr>
          <p:nvPr>
            <p:ph type="sldNum" sz="quarter" idx="5"/>
          </p:nvPr>
        </p:nvSpPr>
        <p:spPr/>
        <p:txBody>
          <a:bodyPr/>
          <a:lstStyle/>
          <a:p>
            <a:pPr>
              <a:defRPr/>
            </a:pPr>
            <a:fld id="{7294D88F-EF55-4B36-B243-69DA8EFB1DB8}" type="slidenum">
              <a:rPr lang="en-US"/>
              <a:pPr>
                <a:defRPr/>
              </a:pPr>
              <a:t>11</a:t>
            </a:fld>
            <a:endParaRPr lang="en-US"/>
          </a:p>
        </p:txBody>
      </p:sp>
      <p:sp>
        <p:nvSpPr>
          <p:cNvPr id="36867" name="Slide Image Placeholder 1"/>
          <p:cNvSpPr>
            <a:spLocks noGrp="1" noRot="1" noChangeAspect="1" noTextEdit="1"/>
          </p:cNvSpPr>
          <p:nvPr>
            <p:ph type="sldImg"/>
          </p:nvPr>
        </p:nvSpPr>
        <p:spPr>
          <a:ln/>
        </p:spPr>
      </p:sp>
      <p:sp>
        <p:nvSpPr>
          <p:cNvPr id="36868" name="Notes Placeholder 2"/>
          <p:cNvSpPr>
            <a:spLocks noGrp="1"/>
          </p:cNvSpPr>
          <p:nvPr>
            <p:ph type="body" idx="1"/>
          </p:nvPr>
        </p:nvSpPr>
        <p:spPr>
          <a:noFill/>
          <a:ln/>
        </p:spPr>
        <p:txBody>
          <a:bodyPr/>
          <a:lstStyle/>
          <a:p>
            <a:pPr>
              <a:spcBef>
                <a:spcPct val="0"/>
              </a:spcBef>
            </a:pPr>
            <a:r>
              <a:rPr lang="en-US" smtClean="0"/>
              <a:t>Actions taken by local level authorities result in individuals’ reduction in flood insurance premiums.  This is an interesting measure of planning and development decisions—not only must local municipalities plan for these mitigation activities, they must be implemented—something that is often difficult to confirm in other planning research.</a:t>
            </a:r>
          </a:p>
        </p:txBody>
      </p:sp>
      <p:sp>
        <p:nvSpPr>
          <p:cNvPr id="36869"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EB85C781-50E0-4DCF-9EE4-75C38E2CF949}" type="slidenum">
              <a:rPr lang="en-US" sz="1200" b="1"/>
              <a:pPr algn="r"/>
              <a:t>11</a:t>
            </a:fld>
            <a:endParaRPr lang="en-US" sz="1200" b="1"/>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85000" lnSpcReduction="10000"/>
          </a:bodyPr>
          <a:lstStyle/>
          <a:p>
            <a:pPr>
              <a:defRPr/>
            </a:pPr>
            <a:r>
              <a:rPr lang="en-US" dirty="0" smtClean="0"/>
              <a:t>Examining the relationship between specific mitigation techniques and reported flood losses helps identify which approaches may be most useful for local policy makers to adopt.  Based on Pearson’s Product Moment Correlations, Table xx shows that none of the structural approaches we assessed significantly reduce insured property damage from floods, although </a:t>
            </a:r>
            <a:r>
              <a:rPr lang="en-US" dirty="0" err="1" smtClean="0"/>
              <a:t>stormwater</a:t>
            </a:r>
            <a:r>
              <a:rPr lang="en-US" dirty="0" smtClean="0"/>
              <a:t> retention or detention has the strongest statistical effect.  In contrast, almost half of the non-structural techniques listed in our survey are significantly related to reduced NFIP-reported losses from flood events.  Having a specific flood policy contained within a comprehensive plan has the strongest statistical correlation with damage reduction.  This result indicates the effectiveness of comprehensive planning, which usually serves as a spatial blueprint for future development patterns.  Comprehensive plans may be the most likely instrument to guide growth away from areas vulnerable to flooding.  Land development code regulations specific to flood mitigation also appear to associate with a local reduction in flood losses.  The more extensively localities use this regulatory vehicle, the lower the observed flood damage.  </a:t>
            </a:r>
          </a:p>
          <a:p>
            <a:pPr>
              <a:defRPr/>
            </a:pPr>
            <a:r>
              <a:rPr lang="en-US" dirty="0" smtClean="0"/>
              <a:t>The use of protected areas to prevent development in flood-prone areas is also significantly correlated with a reduction in property damage.  Establishing protected areas essentially removes the threat of damaging storm events within that particular designation.  In other words, if there are no structures in flood-prone areas, there will be no damages.  Similarly, instituting development setbacks or buffers adjacent to </a:t>
            </a:r>
            <a:r>
              <a:rPr lang="en-US" dirty="0" err="1" smtClean="0"/>
              <a:t>riverine</a:t>
            </a:r>
            <a:r>
              <a:rPr lang="en-US" dirty="0" smtClean="0"/>
              <a:t> areas or floodplains is negatively associated with property damage caused by floods.  This technique also helps avoid structures from being situated in highly vulnerable areas.  Zoning provisions, where specific areas are designated for a particular use is another spatially-oriented flood mitigation strategy that significantly reduces economic impacts.  If done correctly, vulnerable or sensitive areas are designated for low intensity development, or even conservation to minimize the adverse impacts of flooding and long-term economic disruption for a community.  Finally, local construction codes that address flooding correspond to a significant reduction in observed flood damage.  If structures cannot be prevented from locating in vulnerable areas, ensuring their construction is resistant to potential flooding impacts is a second-line approach to mitigation at the local level.</a:t>
            </a:r>
          </a:p>
          <a:p>
            <a:pPr>
              <a:defRPr/>
            </a:pPr>
            <a:endParaRPr lang="en-US" dirty="0"/>
          </a:p>
        </p:txBody>
      </p:sp>
      <p:sp>
        <p:nvSpPr>
          <p:cNvPr id="4" name="Slide Number Placeholder 3"/>
          <p:cNvSpPr>
            <a:spLocks noGrp="1"/>
          </p:cNvSpPr>
          <p:nvPr>
            <p:ph type="sldNum" sz="quarter" idx="5"/>
          </p:nvPr>
        </p:nvSpPr>
        <p:spPr/>
        <p:txBody>
          <a:bodyPr/>
          <a:lstStyle/>
          <a:p>
            <a:pPr>
              <a:defRPr/>
            </a:pPr>
            <a:fld id="{0D4007B0-F222-44EB-8503-A014641B5793}"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r>
              <a:rPr lang="en-US" smtClean="0"/>
              <a:t>Org. Cap. Significant variables are financial resources, available staff, commitment of elected officials.</a:t>
            </a:r>
          </a:p>
        </p:txBody>
      </p:sp>
      <p:sp>
        <p:nvSpPr>
          <p:cNvPr id="4" name="Slide Number Placeholder 3"/>
          <p:cNvSpPr>
            <a:spLocks noGrp="1"/>
          </p:cNvSpPr>
          <p:nvPr>
            <p:ph type="sldNum" sz="quarter" idx="5"/>
          </p:nvPr>
        </p:nvSpPr>
        <p:spPr/>
        <p:txBody>
          <a:bodyPr/>
          <a:lstStyle/>
          <a:p>
            <a:pPr>
              <a:defRPr/>
            </a:pPr>
            <a:fld id="{6668DBDB-6250-4D2F-BB22-E6ACAFF2CEE0}"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28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Arial" charset="0"/>
                <a:ea typeface="+mn-ea"/>
                <a:cs typeface="+mn-cs"/>
              </a:rPr>
              <a:t>Texas is among the top four states with</a:t>
            </a:r>
          </a:p>
          <a:p>
            <a:r>
              <a:rPr lang="en-US" sz="1200" kern="1200" baseline="0" dirty="0" smtClean="0">
                <a:solidFill>
                  <a:schemeClr val="tx1"/>
                </a:solidFill>
                <a:latin typeface="Arial" charset="0"/>
                <a:ea typeface="+mn-ea"/>
                <a:cs typeface="+mn-cs"/>
              </a:rPr>
              <a:t>repeat flood losses to the same properties.</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Texas has approximately 8 million structures</a:t>
            </a:r>
          </a:p>
          <a:p>
            <a:r>
              <a:rPr lang="en-US" sz="1200" kern="1200" baseline="0" dirty="0" smtClean="0">
                <a:solidFill>
                  <a:schemeClr val="tx1"/>
                </a:solidFill>
                <a:latin typeface="Arial" charset="0"/>
                <a:ea typeface="+mn-ea"/>
                <a:cs typeface="+mn-cs"/>
              </a:rPr>
              <a:t>in floodplains; 3 million of them are</a:t>
            </a:r>
          </a:p>
          <a:p>
            <a:r>
              <a:rPr lang="en-US" sz="1200" kern="1200" baseline="0" smtClean="0">
                <a:solidFill>
                  <a:schemeClr val="tx1"/>
                </a:solidFill>
                <a:latin typeface="Arial" charset="0"/>
                <a:ea typeface="+mn-ea"/>
                <a:cs typeface="+mn-cs"/>
              </a:rPr>
              <a:t>uninsured.</a:t>
            </a:r>
            <a:endParaRPr lang="en-US"/>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p:txBody>
          <a:bodyPr/>
          <a:lstStyle/>
          <a:p>
            <a:pPr>
              <a:defRPr/>
            </a:pPr>
            <a:fld id="{43BCF66B-89F2-40EE-BC85-24E17DED56BF}" type="slidenum">
              <a:rPr lang="en-US" smtClean="0"/>
              <a:pPr>
                <a:defRPr/>
              </a:pPr>
              <a:t>7</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r>
              <a:rPr lang="en-US" smtClean="0"/>
              <a:t>Galveston-Brazoria with 2,080 persons per square mile.</a:t>
            </a:r>
          </a:p>
          <a:p>
            <a:pPr eaLnBrk="1" hangingPunct="1"/>
            <a:r>
              <a:rPr lang="en-US" smtClean="0"/>
              <a:t>- Harris, TX, located northwest of</a:t>
            </a:r>
          </a:p>
          <a:p>
            <a:pPr eaLnBrk="1" hangingPunct="1"/>
            <a:r>
              <a:rPr lang="en-US" smtClean="0"/>
              <a:t>Galveston Bay and containing the city of Houston, is</a:t>
            </a:r>
          </a:p>
          <a:p>
            <a:pPr eaLnBrk="1" hangingPunct="1"/>
            <a:r>
              <a:rPr lang="en-US" smtClean="0"/>
              <a:t>expected to increase by 168,750 persons. This is more</a:t>
            </a:r>
          </a:p>
          <a:p>
            <a:pPr eaLnBrk="1" hangingPunct="1"/>
            <a:r>
              <a:rPr lang="en-US" smtClean="0"/>
              <a:t>than double that of any other county in this region.</a:t>
            </a:r>
          </a:p>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p:txBody>
          <a:bodyPr/>
          <a:lstStyle/>
          <a:p>
            <a:pPr>
              <a:defRPr/>
            </a:pPr>
            <a:fld id="{352C14DB-0C62-46AB-A614-D9E37670D5D5}" type="slidenum">
              <a:rPr lang="en-US" smtClean="0"/>
              <a:pPr>
                <a:defRPr/>
              </a:pPr>
              <a:t>8</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914400" y="4343400"/>
            <a:ext cx="5029200" cy="4114800"/>
          </a:xfrm>
          <a:noFill/>
          <a:ln/>
        </p:spPr>
        <p:txBody>
          <a:bodyPr/>
          <a:lstStyle/>
          <a:p>
            <a:pPr eaLnBrk="1" hangingPunct="1"/>
            <a:r>
              <a:rPr lang="en-US" altLang="ko-KR" smtClean="0">
                <a:ea typeface="굴림" pitchFamily="34" charset="-127"/>
              </a:rPr>
              <a:t>Galveston County had 546 wetland permits issued by April, 1997.  A rainfall event of .09 inches caused $5,000 of property damage.  In September, 2000 the same amount of precipitation caused $100,000.  At this time there were 921 wetland permits issued, according to Army Corps of Engineers records.</a:t>
            </a:r>
          </a:p>
          <a:p>
            <a:pPr eaLnBrk="1" hangingPunct="1"/>
            <a:endParaRPr lang="en-US" altLang="ko-KR" smtClean="0">
              <a:ea typeface="굴림" pitchFamily="34" charset="-127"/>
            </a:endParaRPr>
          </a:p>
          <a:p>
            <a:pPr eaLnBrk="1" hangingPunct="1"/>
            <a:r>
              <a:rPr lang="en-US" altLang="ko-KR" smtClean="0">
                <a:ea typeface="굴림" pitchFamily="34" charset="-127"/>
              </a:rPr>
              <a:t>Brazoria County had 356 permits in June 1997.  A rainfall event of 1.5 inches caused $5,000 of damage.  In August of 2001, the same amount of precipitation caused $500,000 of damage with 615 permits.</a:t>
            </a:r>
          </a:p>
          <a:p>
            <a:pPr eaLnBrk="1" hangingPunct="1"/>
            <a:endParaRPr lang="en-US" altLang="ko-KR" smtClean="0">
              <a:ea typeface="굴림" pitchFamily="34" charset="-127"/>
            </a:endParaRPr>
          </a:p>
          <a:p>
            <a:pPr eaLnBrk="1" hangingPunct="1"/>
            <a:r>
              <a:rPr lang="en-US" altLang="ko-KR" smtClean="0">
                <a:ea typeface="굴림" pitchFamily="34" charset="-127"/>
              </a:rPr>
              <a:t>In April of 1997, 3.66 inches of rain caused $131,000 of damage in Harris county with 685 permits.  Only 1.3 inches in May of 2000 cased $200,000 of property damage during which there were 1217 permits approved.</a:t>
            </a: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0C415890-7F82-434A-B9A0-42FF238B4704}"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Rectangle 9"/>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11" name="Rounded Rectangle 10"/>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12" name="Rounded Rectangle 11"/>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3" name="Rectangle 12"/>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4" name="Rectangle 13"/>
          <p:cNvSpPr/>
          <p:nvPr/>
        </p:nvSpPr>
        <p:spPr>
          <a:xfrm>
            <a:off x="0" y="3675063"/>
            <a:ext cx="9144000" cy="141287"/>
          </a:xfrm>
          <a:prstGeom prst="rect">
            <a:avLst/>
          </a:prstGeom>
          <a:solidFill>
            <a:srgbClr val="294D51"/>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5" name="Rectangle 14"/>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6" name="Rectangle 15"/>
          <p:cNvSpPr>
            <a:spLocks noChangeArrowheads="1"/>
          </p:cNvSpPr>
          <p:nvPr/>
        </p:nvSpPr>
        <p:spPr bwMode="auto">
          <a:xfrm>
            <a:off x="0" y="0"/>
            <a:ext cx="9144000" cy="3702050"/>
          </a:xfrm>
          <a:prstGeom prst="rect">
            <a:avLst/>
          </a:prstGeom>
          <a:solidFill>
            <a:srgbClr val="000050"/>
          </a:solidFill>
          <a:ln w="50800" cap="rnd" cmpd="thickThin" algn="ctr">
            <a:noFill/>
            <a:miter lim="800000"/>
            <a:headEnd/>
            <a:tailEnd/>
          </a:ln>
        </p:spPr>
        <p:txBody>
          <a:bodyPr anchor="ctr"/>
          <a:lstStyle/>
          <a:p>
            <a:pPr algn="ctr">
              <a:defRPr/>
            </a:pPr>
            <a:endParaRPr lang="en-US">
              <a:solidFill>
                <a:schemeClr val="lt1"/>
              </a:solidFill>
              <a:latin typeface="+mn-lt"/>
              <a:cs typeface="+mn-cs"/>
            </a:endParaRPr>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lang="en-US" smtClean="0"/>
              <a:t>Click to edit Master title style</a:t>
            </a:r>
            <a:endParaRPr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7" name="Date Placeholder 27"/>
          <p:cNvSpPr>
            <a:spLocks noGrp="1"/>
          </p:cNvSpPr>
          <p:nvPr>
            <p:ph type="dt" sz="half" idx="10"/>
          </p:nvPr>
        </p:nvSpPr>
        <p:spPr>
          <a:xfrm>
            <a:off x="6705600" y="4206875"/>
            <a:ext cx="960438" cy="457200"/>
          </a:xfrm>
          <a:prstGeom prst="rect">
            <a:avLst/>
          </a:prstGeom>
        </p:spPr>
        <p:txBody>
          <a:bodyPr vert="horz"/>
          <a:lstStyle>
            <a:lvl1pPr>
              <a:defRPr sz="800">
                <a:solidFill>
                  <a:schemeClr val="accent2"/>
                </a:solidFill>
                <a:cs typeface="+mn-cs"/>
              </a:defRPr>
            </a:lvl1pPr>
          </a:lstStyle>
          <a:p>
            <a:pPr>
              <a:defRPr/>
            </a:pPr>
            <a:endParaRPr lang="en-US"/>
          </a:p>
        </p:txBody>
      </p:sp>
      <p:sp>
        <p:nvSpPr>
          <p:cNvPr id="18" name="Footer Placeholder 16"/>
          <p:cNvSpPr>
            <a:spLocks noGrp="1"/>
          </p:cNvSpPr>
          <p:nvPr>
            <p:ph type="ftr" sz="quarter" idx="11"/>
          </p:nvPr>
        </p:nvSpPr>
        <p:spPr>
          <a:xfrm>
            <a:off x="5410200" y="4205288"/>
            <a:ext cx="1295400" cy="457200"/>
          </a:xfrm>
          <a:prstGeom prst="rect">
            <a:avLst/>
          </a:prstGeom>
        </p:spPr>
        <p:txBody>
          <a:bodyPr vert="horz"/>
          <a:lstStyle>
            <a:lvl1pPr algn="r">
              <a:defRPr sz="800">
                <a:solidFill>
                  <a:schemeClr val="accent2"/>
                </a:solidFill>
                <a:cs typeface="+mn-cs"/>
              </a:defRPr>
            </a:lvl1pPr>
          </a:lstStyle>
          <a:p>
            <a:pPr>
              <a:defRPr/>
            </a:pPr>
            <a:endParaRPr lang="en-US"/>
          </a:p>
        </p:txBody>
      </p:sp>
      <p:sp>
        <p:nvSpPr>
          <p:cNvPr id="19" name="Slide Number Placeholder 28"/>
          <p:cNvSpPr>
            <a:spLocks noGrp="1"/>
          </p:cNvSpPr>
          <p:nvPr>
            <p:ph type="sldNum" sz="quarter" idx="12"/>
          </p:nvPr>
        </p:nvSpPr>
        <p:spPr>
          <a:xfrm>
            <a:off x="8320088" y="1588"/>
            <a:ext cx="747712" cy="365125"/>
          </a:xfrm>
        </p:spPr>
        <p:txBody>
          <a:bodyPr/>
          <a:lstStyle>
            <a:lvl1pPr algn="r">
              <a:defRPr sz="1800">
                <a:solidFill>
                  <a:schemeClr val="bg1"/>
                </a:solidFill>
              </a:defRPr>
            </a:lvl1pPr>
          </a:lstStyle>
          <a:p>
            <a:pPr>
              <a:defRPr/>
            </a:pPr>
            <a:fld id="{4C805E0D-64CA-4701-8877-7EBE5E835712}"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533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76400"/>
            <a:ext cx="4038600" cy="43243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76400"/>
            <a:ext cx="4038600" cy="43243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22"/>
          <p:cNvSpPr>
            <a:spLocks noGrp="1"/>
          </p:cNvSpPr>
          <p:nvPr>
            <p:ph type="sldNum" sz="quarter" idx="10"/>
          </p:nvPr>
        </p:nvSpPr>
        <p:spPr/>
        <p:txBody>
          <a:bodyPr/>
          <a:lstStyle>
            <a:lvl1pPr>
              <a:defRPr/>
            </a:lvl1pPr>
          </a:lstStyle>
          <a:p>
            <a:pPr>
              <a:defRPr/>
            </a:pPr>
            <a:fld id="{34216B9F-1713-4303-9BBF-8B99CAD6BEE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22"/>
          <p:cNvSpPr>
            <a:spLocks noGrp="1"/>
          </p:cNvSpPr>
          <p:nvPr>
            <p:ph type="sldNum" sz="quarter" idx="10"/>
          </p:nvPr>
        </p:nvSpPr>
        <p:spPr/>
        <p:txBody>
          <a:bodyPr/>
          <a:lstStyle>
            <a:lvl1pPr>
              <a:defRPr/>
            </a:lvl1pPr>
          </a:lstStyle>
          <a:p>
            <a:pPr>
              <a:defRPr/>
            </a:pPr>
            <a:fld id="{A93D40EE-688B-4B45-81D2-4F31625B2150}"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685800"/>
            <a:ext cx="8229600" cy="53149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Slide Number Placeholder 22"/>
          <p:cNvSpPr>
            <a:spLocks noGrp="1"/>
          </p:cNvSpPr>
          <p:nvPr>
            <p:ph type="sldNum" sz="quarter" idx="10"/>
          </p:nvPr>
        </p:nvSpPr>
        <p:spPr/>
        <p:txBody>
          <a:bodyPr/>
          <a:lstStyle>
            <a:lvl1pPr>
              <a:defRPr/>
            </a:lvl1pPr>
          </a:lstStyle>
          <a:p>
            <a:pPr>
              <a:defRPr/>
            </a:pPr>
            <a:fld id="{035FE0E8-5552-452B-B084-B9E96785100B}"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533400"/>
          </a:xfrm>
        </p:spPr>
        <p:txBody>
          <a:bodyPr/>
          <a:lstStyle/>
          <a:p>
            <a:r>
              <a:rPr lang="en-US"/>
              <a:t>Click to edit Master title style</a:t>
            </a:r>
          </a:p>
        </p:txBody>
      </p:sp>
      <p:sp>
        <p:nvSpPr>
          <p:cNvPr id="3" name="Table Placeholder 2"/>
          <p:cNvSpPr>
            <a:spLocks noGrp="1"/>
          </p:cNvSpPr>
          <p:nvPr>
            <p:ph type="tbl" idx="1"/>
          </p:nvPr>
        </p:nvSpPr>
        <p:spPr>
          <a:xfrm>
            <a:off x="457200" y="1676400"/>
            <a:ext cx="8229600" cy="4324350"/>
          </a:xfrm>
        </p:spPr>
        <p:txBody>
          <a:bodyPr/>
          <a:lstStyle/>
          <a:p>
            <a:pPr lvl="0"/>
            <a:endParaRPr lang="en-US" noProof="0"/>
          </a:p>
        </p:txBody>
      </p:sp>
      <p:sp>
        <p:nvSpPr>
          <p:cNvPr id="4" name="Slide Number Placeholder 22"/>
          <p:cNvSpPr>
            <a:spLocks noGrp="1"/>
          </p:cNvSpPr>
          <p:nvPr>
            <p:ph type="sldNum" sz="quarter" idx="10"/>
          </p:nvPr>
        </p:nvSpPr>
        <p:spPr/>
        <p:txBody>
          <a:bodyPr/>
          <a:lstStyle>
            <a:lvl1pPr>
              <a:defRPr/>
            </a:lvl1pPr>
          </a:lstStyle>
          <a:p>
            <a:pPr>
              <a:defRPr/>
            </a:pPr>
            <a:fld id="{EA97824D-3FC9-4813-B2EC-A164F3A8CCE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722313" y="3367088"/>
            <a:ext cx="7772400" cy="1509712"/>
          </a:xfrm>
        </p:spPr>
        <p:txBody>
          <a:bodyPr/>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Slide Number Placeholder 22"/>
          <p:cNvSpPr>
            <a:spLocks noGrp="1"/>
          </p:cNvSpPr>
          <p:nvPr>
            <p:ph type="sldNum" sz="quarter" idx="10"/>
          </p:nvPr>
        </p:nvSpPr>
        <p:spPr/>
        <p:txBody>
          <a:bodyPr/>
          <a:lstStyle>
            <a:lvl1pPr>
              <a:defRPr/>
            </a:lvl1pPr>
          </a:lstStyle>
          <a:p>
            <a:pPr>
              <a:defRPr/>
            </a:pPr>
            <a:fld id="{496BB627-52AC-4F24-9D95-3C45892525E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22"/>
          <p:cNvSpPr>
            <a:spLocks noGrp="1"/>
          </p:cNvSpPr>
          <p:nvPr>
            <p:ph type="sldNum" sz="quarter" idx="10"/>
          </p:nvPr>
        </p:nvSpPr>
        <p:spPr/>
        <p:txBody>
          <a:bodyPr/>
          <a:lstStyle>
            <a:lvl1pPr>
              <a:defRPr/>
            </a:lvl1pPr>
          </a:lstStyle>
          <a:p>
            <a:pPr>
              <a:defRPr/>
            </a:pPr>
            <a:fld id="{CE167FE3-4BF7-4F3F-99A8-2989CEE3C1D9}"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22"/>
          <p:cNvSpPr>
            <a:spLocks noGrp="1"/>
          </p:cNvSpPr>
          <p:nvPr>
            <p:ph type="sldNum" sz="quarter" idx="10"/>
          </p:nvPr>
        </p:nvSpPr>
        <p:spPr/>
        <p:txBody>
          <a:bodyPr/>
          <a:lstStyle>
            <a:lvl1pPr>
              <a:defRPr/>
            </a:lvl1pPr>
          </a:lstStyle>
          <a:p>
            <a:pPr>
              <a:defRPr/>
            </a:pPr>
            <a:fld id="{69CA4D32-4090-48C2-A02E-984BA831D6D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lang="en-US" smtClean="0"/>
              <a:t>Click to edit Master title style</a:t>
            </a:r>
            <a:endParaRPr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22"/>
          <p:cNvSpPr>
            <a:spLocks noGrp="1"/>
          </p:cNvSpPr>
          <p:nvPr>
            <p:ph type="sldNum" sz="quarter" idx="10"/>
          </p:nvPr>
        </p:nvSpPr>
        <p:spPr/>
        <p:txBody>
          <a:bodyPr/>
          <a:lstStyle>
            <a:lvl1pPr>
              <a:defRPr/>
            </a:lvl1pPr>
          </a:lstStyle>
          <a:p>
            <a:pPr>
              <a:defRPr/>
            </a:pPr>
            <a:fld id="{9D7C629E-4C77-4172-A39E-EAE7A2ECEDF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rot="5400000">
            <a:off x="3978789" y="-2978208"/>
            <a:ext cx="586803" cy="7914821"/>
          </a:xfrm>
        </p:spPr>
        <p:txBody>
          <a:bodyPr vert="vert270" lIns="45720" tIns="0" rIns="45720" anchor="t"/>
          <a:lstStyle>
            <a:lvl1pPr algn="ctr">
              <a:buNone/>
              <a:defRPr sz="4000" b="1" baseline="0"/>
            </a:lvl1pPr>
          </a:lstStyle>
          <a:p>
            <a:r>
              <a:rPr lang="en-US" dirty="0" smtClean="0"/>
              <a:t>Click to edit Master title style</a:t>
            </a:r>
            <a:endParaRPr lang="en-US" dirty="0"/>
          </a:p>
        </p:txBody>
      </p:sp>
      <p:sp>
        <p:nvSpPr>
          <p:cNvPr id="3" name="Picture Placeholder 2"/>
          <p:cNvSpPr>
            <a:spLocks noGrp="1"/>
          </p:cNvSpPr>
          <p:nvPr>
            <p:ph type="pic" idx="1"/>
          </p:nvPr>
        </p:nvSpPr>
        <p:spPr>
          <a:xfrm>
            <a:off x="304800" y="1524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5257800" y="1524000"/>
            <a:ext cx="3421443" cy="4572000"/>
          </a:xfrm>
        </p:spPr>
        <p:txBody>
          <a:bodyPr lIns="0" tIns="0" rIns="45720"/>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5" name="Slide Number Placeholder 22"/>
          <p:cNvSpPr>
            <a:spLocks noGrp="1"/>
          </p:cNvSpPr>
          <p:nvPr>
            <p:ph type="sldNum" sz="quarter" idx="10"/>
          </p:nvPr>
        </p:nvSpPr>
        <p:spPr/>
        <p:txBody>
          <a:bodyPr/>
          <a:lstStyle>
            <a:lvl1pPr>
              <a:defRPr/>
            </a:lvl1pPr>
          </a:lstStyle>
          <a:p>
            <a:pPr>
              <a:defRPr/>
            </a:pPr>
            <a:fld id="{587EE152-7702-4986-8A1A-520CCD8CF55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22"/>
          <p:cNvSpPr>
            <a:spLocks noGrp="1"/>
          </p:cNvSpPr>
          <p:nvPr>
            <p:ph type="sldNum" sz="quarter" idx="10"/>
          </p:nvPr>
        </p:nvSpPr>
        <p:spPr/>
        <p:txBody>
          <a:bodyPr/>
          <a:lstStyle>
            <a:lvl1pPr>
              <a:defRPr/>
            </a:lvl1pPr>
          </a:lstStyle>
          <a:p>
            <a:pPr>
              <a:defRPr/>
            </a:pPr>
            <a:fld id="{9A15CD79-11B2-49B9-BD92-E9A755E9BAB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22"/>
          <p:cNvSpPr>
            <a:spLocks noGrp="1"/>
          </p:cNvSpPr>
          <p:nvPr>
            <p:ph type="sldNum" sz="quarter" idx="10"/>
          </p:nvPr>
        </p:nvSpPr>
        <p:spPr/>
        <p:txBody>
          <a:bodyPr/>
          <a:lstStyle>
            <a:lvl1pPr>
              <a:defRPr/>
            </a:lvl1pPr>
          </a:lstStyle>
          <a:p>
            <a:pPr>
              <a:defRPr/>
            </a:pPr>
            <a:fld id="{C21DD066-A718-4D63-A19C-08ED21E8892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5334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76400"/>
            <a:ext cx="8229600" cy="43243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22"/>
          <p:cNvSpPr>
            <a:spLocks noGrp="1"/>
          </p:cNvSpPr>
          <p:nvPr>
            <p:ph type="sldNum" sz="quarter" idx="10"/>
          </p:nvPr>
        </p:nvSpPr>
        <p:spPr/>
        <p:txBody>
          <a:bodyPr/>
          <a:lstStyle>
            <a:lvl1pPr>
              <a:defRPr/>
            </a:lvl1pPr>
          </a:lstStyle>
          <a:p>
            <a:pPr>
              <a:defRPr/>
            </a:pPr>
            <a:fld id="{7F4FD165-4DFF-458F-A371-0A5A2DC265E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50000"/>
          </a:schemeClr>
        </a:solidFill>
        <a:effectLst/>
      </p:bgPr>
    </p:bg>
    <p:spTree>
      <p:nvGrpSpPr>
        <p:cNvPr id="1" name=""/>
        <p:cNvGrpSpPr/>
        <p:nvPr/>
      </p:nvGrpSpPr>
      <p:grpSpPr>
        <a:xfrm>
          <a:off x="0" y="0"/>
          <a:ext cx="0" cy="0"/>
          <a:chOff x="0" y="0"/>
          <a:chExt cx="0" cy="0"/>
        </a:xfrm>
      </p:grpSpPr>
      <p:sp>
        <p:nvSpPr>
          <p:cNvPr id="2071" name="Rectangle 23"/>
          <p:cNvSpPr>
            <a:spLocks noChangeArrowheads="1"/>
          </p:cNvSpPr>
          <p:nvPr userDrawn="1"/>
        </p:nvSpPr>
        <p:spPr bwMode="auto">
          <a:xfrm>
            <a:off x="0" y="1524000"/>
            <a:ext cx="9144000" cy="5334000"/>
          </a:xfrm>
          <a:prstGeom prst="rect">
            <a:avLst/>
          </a:prstGeom>
          <a:solidFill>
            <a:srgbClr val="000050"/>
          </a:solidFill>
          <a:ln w="9525">
            <a:noFill/>
            <a:miter lim="800000"/>
            <a:headEnd/>
            <a:tailEnd/>
          </a:ln>
          <a:effectLst/>
        </p:spPr>
        <p:txBody>
          <a:bodyPr wrap="none" anchor="ctr"/>
          <a:lstStyle/>
          <a:p>
            <a:pPr>
              <a:defRPr/>
            </a:pPr>
            <a:endParaRPr lang="en-US"/>
          </a:p>
        </p:txBody>
      </p:sp>
      <p:sp>
        <p:nvSpPr>
          <p:cNvPr id="2070" name="Rectangle 22"/>
          <p:cNvSpPr>
            <a:spLocks noChangeArrowheads="1"/>
          </p:cNvSpPr>
          <p:nvPr userDrawn="1"/>
        </p:nvSpPr>
        <p:spPr bwMode="auto">
          <a:xfrm>
            <a:off x="0" y="381000"/>
            <a:ext cx="9144000" cy="1143000"/>
          </a:xfrm>
          <a:prstGeom prst="rect">
            <a:avLst/>
          </a:prstGeom>
          <a:solidFill>
            <a:srgbClr val="000080">
              <a:alpha val="23000"/>
            </a:srgbClr>
          </a:solidFill>
          <a:ln w="9525">
            <a:noFill/>
            <a:miter lim="800000"/>
            <a:headEnd/>
            <a:tailEnd/>
          </a:ln>
          <a:effectLst/>
        </p:spPr>
        <p:txBody>
          <a:bodyPr wrap="none" anchor="ctr"/>
          <a:lstStyle/>
          <a:p>
            <a:pPr>
              <a:defRPr/>
            </a:pPr>
            <a:endParaRPr lang="en-US"/>
          </a:p>
        </p:txBody>
      </p:sp>
      <p:sp>
        <p:nvSpPr>
          <p:cNvPr id="28" name="Rectangle 27"/>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9" name="Rectangle 28"/>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0" name="Rectangle 29"/>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1" name="Rectangle 30"/>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2" name="Rectangle 31"/>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33" name="Rounded Rectangle 32"/>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useBgFill="1">
        <p:nvSpPr>
          <p:cNvPr id="34" name="Rounded Rectangle 33"/>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5" name="Rectangle 34"/>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36" name="Rectangle 35"/>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37" name="Rectangle 36"/>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8" name="Rectangle 37"/>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9" name="Rectangle 38"/>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0" name="Rectangle 39"/>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063" name="Title Placeholder 21"/>
          <p:cNvSpPr>
            <a:spLocks noGrp="1"/>
          </p:cNvSpPr>
          <p:nvPr>
            <p:ph type="title"/>
          </p:nvPr>
        </p:nvSpPr>
        <p:spPr bwMode="auto">
          <a:xfrm>
            <a:off x="457200" y="685800"/>
            <a:ext cx="8229600" cy="533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90" name="Text Placeholder 12"/>
          <p:cNvSpPr>
            <a:spLocks noGrp="1"/>
          </p:cNvSpPr>
          <p:nvPr>
            <p:ph type="body" idx="1"/>
          </p:nvPr>
        </p:nvSpPr>
        <p:spPr bwMode="auto">
          <a:xfrm>
            <a:off x="457200" y="1676400"/>
            <a:ext cx="8229600" cy="43243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 name="Slide Number Placeholder 22"/>
          <p:cNvSpPr>
            <a:spLocks noGrp="1"/>
          </p:cNvSpPr>
          <p:nvPr>
            <p:ph type="sldNum" sz="quarter" idx="4"/>
          </p:nvPr>
        </p:nvSpPr>
        <p:spPr>
          <a:xfrm>
            <a:off x="8174038" y="1588"/>
            <a:ext cx="762000" cy="366712"/>
          </a:xfrm>
          <a:prstGeom prst="rect">
            <a:avLst/>
          </a:prstGeom>
        </p:spPr>
        <p:txBody>
          <a:bodyPr vert="horz" anchor="b"/>
          <a:lstStyle>
            <a:lvl1pPr algn="r" eaLnBrk="1" latinLnBrk="0" hangingPunct="1">
              <a:defRPr kumimoji="0" sz="1800">
                <a:solidFill>
                  <a:srgbClr val="FFFFFF"/>
                </a:solidFill>
                <a:cs typeface="+mn-cs"/>
              </a:defRPr>
            </a:lvl1pPr>
          </a:lstStyle>
          <a:p>
            <a:pPr>
              <a:defRPr/>
            </a:pPr>
            <a:fld id="{DD331452-029B-4FE0-A088-289BE7360B35}" type="slidenum">
              <a:rPr lang="en-US"/>
              <a:pPr>
                <a:defRPr/>
              </a:pPr>
              <a:t>‹#›</a:t>
            </a:fld>
            <a:endParaRPr lang="en-US"/>
          </a:p>
        </p:txBody>
      </p:sp>
      <p:sp>
        <p:nvSpPr>
          <p:cNvPr id="2" name="Rectangle 29"/>
          <p:cNvSpPr>
            <a:spLocks noChangeArrowheads="1"/>
          </p:cNvSpPr>
          <p:nvPr userDrawn="1"/>
        </p:nvSpPr>
        <p:spPr bwMode="auto">
          <a:xfrm>
            <a:off x="0" y="6765925"/>
            <a:ext cx="9144000" cy="92075"/>
          </a:xfrm>
          <a:prstGeom prst="rect">
            <a:avLst/>
          </a:prstGeom>
          <a:solidFill>
            <a:schemeClr val="tx2"/>
          </a:solidFill>
          <a:ln w="50800" cap="rnd" cmpd="thickThin" algn="ctr">
            <a:noFill/>
            <a:miter lim="800000"/>
            <a:headEnd/>
            <a:tailEnd/>
          </a:ln>
          <a:effectLst/>
        </p:spPr>
        <p:txBody>
          <a:bodyPr anchor="ctr"/>
          <a:lstStyle/>
          <a:p>
            <a:pPr algn="ctr">
              <a:defRPr/>
            </a:pPr>
            <a:endParaRPr lang="en-US">
              <a:solidFill>
                <a:schemeClr val="lt1"/>
              </a:solidFill>
              <a:latin typeface="+mn-lt"/>
              <a:cs typeface="+mn-cs"/>
            </a:endParaRPr>
          </a:p>
        </p:txBody>
      </p:sp>
      <p:sp>
        <p:nvSpPr>
          <p:cNvPr id="3" name="Rectangle 31"/>
          <p:cNvSpPr>
            <a:spLocks noChangeArrowheads="1"/>
          </p:cNvSpPr>
          <p:nvPr userDrawn="1"/>
        </p:nvSpPr>
        <p:spPr bwMode="auto">
          <a:xfrm flipV="1">
            <a:off x="0" y="1371600"/>
            <a:ext cx="5715000" cy="152400"/>
          </a:xfrm>
          <a:prstGeom prst="rect">
            <a:avLst/>
          </a:prstGeom>
          <a:solidFill>
            <a:schemeClr val="accent2">
              <a:alpha val="50195"/>
            </a:schemeClr>
          </a:solidFill>
          <a:ln w="50800" cap="rnd" cmpd="thickThin" algn="ctr">
            <a:noFill/>
            <a:miter lim="800000"/>
            <a:headEnd/>
            <a:tailEnd/>
          </a:ln>
        </p:spPr>
        <p:txBody>
          <a:bodyPr rot="10800000" anchor="ctr"/>
          <a:lstStyle/>
          <a:p>
            <a:pPr algn="ctr">
              <a:defRPr/>
            </a:pPr>
            <a:endParaRPr lang="en-US">
              <a:solidFill>
                <a:schemeClr val="lt1"/>
              </a:solidFill>
              <a:latin typeface="+mn-lt"/>
              <a:cs typeface="+mn-cs"/>
            </a:endParaRPr>
          </a:p>
        </p:txBody>
      </p:sp>
    </p:spTree>
  </p:cSld>
  <p:clrMap bg1="lt1" tx1="dk1" bg2="lt2" tx2="dk2" accent1="accent1" accent2="accent2" accent3="accent3" accent4="accent4" accent5="accent5" accent6="accent6" hlink="hlink" folHlink="folHlink"/>
  <p:sldLayoutIdLst>
    <p:sldLayoutId id="2147484031"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 id="2147484028" r:id="rId11"/>
    <p:sldLayoutId id="2147484029" r:id="rId12"/>
    <p:sldLayoutId id="2147484030" r:id="rId13"/>
  </p:sldLayoutIdLst>
  <p:txStyles>
    <p:titleStyle>
      <a:lvl1pPr algn="l" rtl="0" eaLnBrk="0" fontAlgn="base" hangingPunct="0">
        <a:spcBef>
          <a:spcPct val="0"/>
        </a:spcBef>
        <a:spcAft>
          <a:spcPct val="0"/>
        </a:spcAft>
        <a:defRPr sz="3200" b="1" kern="1200">
          <a:solidFill>
            <a:schemeClr val="bg1"/>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3200" b="1">
          <a:solidFill>
            <a:schemeClr val="bg1"/>
          </a:solidFill>
          <a:effectLst>
            <a:outerShdw blurRad="38100" dist="38100" dir="2700000" algn="tl">
              <a:srgbClr val="000000"/>
            </a:outerShdw>
          </a:effectLst>
          <a:latin typeface="Trebuchet MS" pitchFamily="34" charset="0"/>
        </a:defRPr>
      </a:lvl2pPr>
      <a:lvl3pPr algn="l" rtl="0" eaLnBrk="0" fontAlgn="base" hangingPunct="0">
        <a:spcBef>
          <a:spcPct val="0"/>
        </a:spcBef>
        <a:spcAft>
          <a:spcPct val="0"/>
        </a:spcAft>
        <a:defRPr sz="3200" b="1">
          <a:solidFill>
            <a:schemeClr val="bg1"/>
          </a:solidFill>
          <a:effectLst>
            <a:outerShdw blurRad="38100" dist="38100" dir="2700000" algn="tl">
              <a:srgbClr val="000000"/>
            </a:outerShdw>
          </a:effectLst>
          <a:latin typeface="Trebuchet MS" pitchFamily="34" charset="0"/>
        </a:defRPr>
      </a:lvl3pPr>
      <a:lvl4pPr algn="l" rtl="0" eaLnBrk="0" fontAlgn="base" hangingPunct="0">
        <a:spcBef>
          <a:spcPct val="0"/>
        </a:spcBef>
        <a:spcAft>
          <a:spcPct val="0"/>
        </a:spcAft>
        <a:defRPr sz="3200" b="1">
          <a:solidFill>
            <a:schemeClr val="bg1"/>
          </a:solidFill>
          <a:effectLst>
            <a:outerShdw blurRad="38100" dist="38100" dir="2700000" algn="tl">
              <a:srgbClr val="000000"/>
            </a:outerShdw>
          </a:effectLst>
          <a:latin typeface="Trebuchet MS" pitchFamily="34" charset="0"/>
        </a:defRPr>
      </a:lvl4pPr>
      <a:lvl5pPr algn="l" rtl="0" eaLnBrk="0" fontAlgn="base" hangingPunct="0">
        <a:spcBef>
          <a:spcPct val="0"/>
        </a:spcBef>
        <a:spcAft>
          <a:spcPct val="0"/>
        </a:spcAft>
        <a:defRPr sz="3200" b="1">
          <a:solidFill>
            <a:schemeClr val="bg1"/>
          </a:solidFill>
          <a:effectLst>
            <a:outerShdw blurRad="38100" dist="38100" dir="2700000" algn="tl">
              <a:srgbClr val="000000"/>
            </a:outerShdw>
          </a:effectLst>
          <a:latin typeface="Trebuchet MS" pitchFamily="34" charset="0"/>
        </a:defRPr>
      </a:lvl5pPr>
      <a:lvl6pPr marL="457200" algn="l" rtl="0" fontAlgn="base">
        <a:spcBef>
          <a:spcPct val="0"/>
        </a:spcBef>
        <a:spcAft>
          <a:spcPct val="0"/>
        </a:spcAft>
        <a:defRPr sz="4000">
          <a:solidFill>
            <a:schemeClr val="tx2"/>
          </a:solidFill>
          <a:latin typeface="Trebuchet MS" pitchFamily="34" charset="0"/>
        </a:defRPr>
      </a:lvl6pPr>
      <a:lvl7pPr marL="914400" algn="l" rtl="0" fontAlgn="base">
        <a:spcBef>
          <a:spcPct val="0"/>
        </a:spcBef>
        <a:spcAft>
          <a:spcPct val="0"/>
        </a:spcAft>
        <a:defRPr sz="4000">
          <a:solidFill>
            <a:schemeClr val="tx2"/>
          </a:solidFill>
          <a:latin typeface="Trebuchet MS" pitchFamily="34" charset="0"/>
        </a:defRPr>
      </a:lvl7pPr>
      <a:lvl8pPr marL="1371600" algn="l" rtl="0" fontAlgn="base">
        <a:spcBef>
          <a:spcPct val="0"/>
        </a:spcBef>
        <a:spcAft>
          <a:spcPct val="0"/>
        </a:spcAft>
        <a:defRPr sz="4000">
          <a:solidFill>
            <a:schemeClr val="tx2"/>
          </a:solidFill>
          <a:latin typeface="Trebuchet MS" pitchFamily="34" charset="0"/>
        </a:defRPr>
      </a:lvl8pPr>
      <a:lvl9pPr marL="1828800" algn="l" rtl="0" fontAlgn="base">
        <a:spcBef>
          <a:spcPct val="0"/>
        </a:spcBef>
        <a:spcAft>
          <a:spcPct val="0"/>
        </a:spcAft>
        <a:defRPr sz="4000">
          <a:solidFill>
            <a:schemeClr val="tx2"/>
          </a:solidFill>
          <a:latin typeface="Trebuchet MS" pitchFamily="34" charset="0"/>
        </a:defRPr>
      </a:lvl9pPr>
    </p:titleStyle>
    <p:bodyStyle>
      <a:lvl1pPr marL="365125" indent="-255588" algn="l" rtl="0" eaLnBrk="0" fontAlgn="base" hangingPunct="0">
        <a:spcBef>
          <a:spcPts val="300"/>
        </a:spcBef>
        <a:spcAft>
          <a:spcPct val="0"/>
        </a:spcAft>
        <a:buClr>
          <a:srgbClr val="A04DA3"/>
        </a:buClr>
        <a:buFont typeface="Georgia" pitchFamily="18" charset="0"/>
        <a:buBlip>
          <a:blip r:embed="rId15"/>
        </a:buBlip>
        <a:defRPr sz="2800" kern="1200">
          <a:solidFill>
            <a:schemeClr val="bg1"/>
          </a:solidFill>
          <a:latin typeface="+mn-lt"/>
          <a:ea typeface="+mn-ea"/>
          <a:cs typeface="+mn-cs"/>
        </a:defRPr>
      </a:lvl1pPr>
      <a:lvl2pPr marL="657225" indent="-246063" algn="l" rtl="0" eaLnBrk="0" fontAlgn="base" hangingPunct="0">
        <a:spcBef>
          <a:spcPts val="300"/>
        </a:spcBef>
        <a:spcAft>
          <a:spcPct val="0"/>
        </a:spcAft>
        <a:buClr>
          <a:schemeClr val="accent2"/>
        </a:buClr>
        <a:buSzPct val="80000"/>
        <a:buFont typeface="Georgia" pitchFamily="18" charset="0"/>
        <a:buBlip>
          <a:blip r:embed="rId15"/>
        </a:buBlip>
        <a:defRPr sz="2600" kern="1200">
          <a:solidFill>
            <a:schemeClr val="bg1"/>
          </a:solidFill>
          <a:latin typeface="+mn-lt"/>
          <a:ea typeface="+mn-ea"/>
          <a:cs typeface="+mn-cs"/>
        </a:defRPr>
      </a:lvl2pPr>
      <a:lvl3pPr marL="922338" indent="-219075" algn="l" rtl="0" eaLnBrk="0" fontAlgn="base" hangingPunct="0">
        <a:spcBef>
          <a:spcPts val="300"/>
        </a:spcBef>
        <a:spcAft>
          <a:spcPct val="0"/>
        </a:spcAft>
        <a:buClr>
          <a:schemeClr val="accent1"/>
        </a:buClr>
        <a:buFont typeface="Wingdings 2" pitchFamily="18" charset="2"/>
        <a:buChar char=""/>
        <a:defRPr sz="2400" kern="1200">
          <a:solidFill>
            <a:schemeClr val="bg1"/>
          </a:solidFill>
          <a:latin typeface="+mn-lt"/>
          <a:ea typeface="+mn-ea"/>
          <a:cs typeface="+mn-cs"/>
        </a:defRPr>
      </a:lvl3pPr>
      <a:lvl4pPr marL="1179513" indent="-200025" algn="l" rtl="0" eaLnBrk="0" fontAlgn="base" hangingPunct="0">
        <a:spcBef>
          <a:spcPts val="300"/>
        </a:spcBef>
        <a:spcAft>
          <a:spcPct val="0"/>
        </a:spcAft>
        <a:buClr>
          <a:schemeClr val="accent1"/>
        </a:buClr>
        <a:buFont typeface="Wingdings 2" pitchFamily="18" charset="2"/>
        <a:buChar char=""/>
        <a:defRPr sz="2200" kern="1200">
          <a:solidFill>
            <a:schemeClr val="bg1"/>
          </a:solidFill>
          <a:latin typeface="+mn-lt"/>
          <a:ea typeface="+mn-ea"/>
          <a:cs typeface="+mn-cs"/>
        </a:defRPr>
      </a:lvl4pPr>
      <a:lvl5pPr marL="1389063" indent="-182563" algn="l" rtl="0" eaLnBrk="0" fontAlgn="base" hangingPunct="0">
        <a:spcBef>
          <a:spcPts val="300"/>
        </a:spcBef>
        <a:spcAft>
          <a:spcPct val="0"/>
        </a:spcAft>
        <a:buClr>
          <a:srgbClr val="A04DA3"/>
        </a:buClr>
        <a:buFont typeface="Georgia" pitchFamily="18" charset="0"/>
        <a:buChar char="▫"/>
        <a:defRPr sz="2000" kern="1200">
          <a:solidFill>
            <a:schemeClr val="bg1"/>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9.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hyperlink" Target="http://houstonchronicle.com/disp/story.mpl/front/4261569.html" TargetMode="External"/><Relationship Id="rId2" Type="http://schemas.openxmlformats.org/officeDocument/2006/relationships/notesSlide" Target="../notesSlides/notesSlide17.xml"/><Relationship Id="rId1" Type="http://schemas.openxmlformats.org/officeDocument/2006/relationships/slideLayout" Target="../slideLayouts/slideLayout9.xml"/><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a:xfrm>
            <a:off x="0" y="434975"/>
            <a:ext cx="9144000" cy="784225"/>
          </a:xfrm>
          <a:ln>
            <a:noFill/>
          </a:ln>
        </p:spPr>
        <p:txBody>
          <a:bodyPr/>
          <a:lstStyle/>
          <a:p>
            <a:pPr algn="ctr" eaLnBrk="1" hangingPunct="1"/>
            <a:r>
              <a:rPr lang="en-US" sz="4800" dirty="0" smtClean="0">
                <a:effectLst>
                  <a:outerShdw blurRad="38100" dist="38100" dir="2700000" algn="tl">
                    <a:srgbClr val="000000">
                      <a:alpha val="43137"/>
                    </a:srgbClr>
                  </a:outerShdw>
                </a:effectLst>
                <a:latin typeface="Rockwell Extra Bold" pitchFamily="18" charset="0"/>
              </a:rPr>
              <a:t>Does Mitigation Work?</a:t>
            </a:r>
          </a:p>
        </p:txBody>
      </p:sp>
      <p:sp>
        <p:nvSpPr>
          <p:cNvPr id="7173" name="Rectangle 5"/>
          <p:cNvSpPr>
            <a:spLocks noGrp="1" noChangeArrowheads="1"/>
          </p:cNvSpPr>
          <p:nvPr>
            <p:ph type="subTitle" idx="1"/>
          </p:nvPr>
        </p:nvSpPr>
        <p:spPr>
          <a:xfrm>
            <a:off x="4343400" y="1803400"/>
            <a:ext cx="4419600" cy="1295400"/>
          </a:xfrm>
          <a:ln>
            <a:noFill/>
          </a:ln>
        </p:spPr>
        <p:txBody>
          <a:bodyPr>
            <a:noAutofit/>
          </a:bodyPr>
          <a:lstStyle/>
          <a:p>
            <a:pPr marL="63500" eaLnBrk="1" hangingPunct="1">
              <a:defRPr/>
            </a:pPr>
            <a:r>
              <a:rPr lang="en-US" sz="2800" b="1" dirty="0" smtClean="0">
                <a:solidFill>
                  <a:srgbClr val="FFFF00"/>
                </a:solidFill>
                <a:effectLst>
                  <a:outerShdw blurRad="38100" dist="38100" dir="2700000" algn="tl">
                    <a:srgbClr val="000000">
                      <a:alpha val="43137"/>
                    </a:srgbClr>
                  </a:outerShdw>
                </a:effectLst>
              </a:rPr>
              <a:t>Examining the Effectiveness of Flood Reduction Strategies</a:t>
            </a:r>
          </a:p>
        </p:txBody>
      </p:sp>
      <p:sp>
        <p:nvSpPr>
          <p:cNvPr id="7174" name="Rectangle 6"/>
          <p:cNvSpPr>
            <a:spLocks noChangeArrowheads="1"/>
          </p:cNvSpPr>
          <p:nvPr/>
        </p:nvSpPr>
        <p:spPr bwMode="auto">
          <a:xfrm>
            <a:off x="1371600" y="4419600"/>
            <a:ext cx="6629400" cy="2286000"/>
          </a:xfrm>
          <a:prstGeom prst="rect">
            <a:avLst/>
          </a:prstGeom>
          <a:noFill/>
          <a:ln w="9525">
            <a:noFill/>
            <a:miter lim="800000"/>
            <a:headEnd/>
            <a:tailEnd/>
          </a:ln>
        </p:spPr>
        <p:txBody>
          <a:bodyPr/>
          <a:lstStyle/>
          <a:p>
            <a:pPr algn="ctr">
              <a:lnSpc>
                <a:spcPct val="80000"/>
              </a:lnSpc>
              <a:spcBef>
                <a:spcPct val="20000"/>
              </a:spcBef>
              <a:defRPr/>
            </a:pPr>
            <a:r>
              <a:rPr lang="en-US" sz="2800" b="1" dirty="0">
                <a:solidFill>
                  <a:schemeClr val="bg1"/>
                </a:solidFill>
                <a:effectLst>
                  <a:outerShdw blurRad="38100" dist="38100" dir="2700000" algn="tl">
                    <a:srgbClr val="000000">
                      <a:alpha val="43137"/>
                    </a:srgbClr>
                  </a:outerShdw>
                </a:effectLst>
                <a:latin typeface="Calibri" pitchFamily="34" charset="0"/>
              </a:rPr>
              <a:t>Samuel D. Brody</a:t>
            </a:r>
          </a:p>
          <a:p>
            <a:pPr algn="ctr">
              <a:lnSpc>
                <a:spcPct val="80000"/>
              </a:lnSpc>
              <a:spcBef>
                <a:spcPct val="20000"/>
              </a:spcBef>
              <a:defRPr/>
            </a:pPr>
            <a:endParaRPr lang="en-US" dirty="0">
              <a:solidFill>
                <a:srgbClr val="CAE8AA"/>
              </a:solidFill>
              <a:effectLst>
                <a:outerShdw blurRad="38100" dist="38100" dir="2700000" algn="tl">
                  <a:srgbClr val="000000"/>
                </a:outerShdw>
              </a:effectLst>
              <a:latin typeface="Calibri" pitchFamily="34" charset="0"/>
            </a:endParaRPr>
          </a:p>
          <a:p>
            <a:pPr algn="ctr">
              <a:lnSpc>
                <a:spcPct val="80000"/>
              </a:lnSpc>
              <a:spcBef>
                <a:spcPct val="20000"/>
              </a:spcBef>
              <a:defRPr/>
            </a:pPr>
            <a:r>
              <a:rPr lang="en-US" dirty="0">
                <a:solidFill>
                  <a:srgbClr val="CAE8AA"/>
                </a:solidFill>
                <a:latin typeface="Calibri" pitchFamily="34" charset="0"/>
              </a:rPr>
              <a:t>Center for Texas Beaches &amp; Shores</a:t>
            </a:r>
          </a:p>
          <a:p>
            <a:pPr algn="ctr">
              <a:lnSpc>
                <a:spcPct val="80000"/>
              </a:lnSpc>
              <a:spcBef>
                <a:spcPct val="20000"/>
              </a:spcBef>
              <a:defRPr/>
            </a:pPr>
            <a:r>
              <a:rPr lang="en-US" dirty="0">
                <a:solidFill>
                  <a:srgbClr val="CAE8AA"/>
                </a:solidFill>
                <a:latin typeface="Calibri" pitchFamily="34" charset="0"/>
              </a:rPr>
              <a:t>Environmental Planning &amp; Sustainability Research Unit</a:t>
            </a:r>
          </a:p>
          <a:p>
            <a:pPr algn="ctr">
              <a:lnSpc>
                <a:spcPct val="80000"/>
              </a:lnSpc>
              <a:spcBef>
                <a:spcPct val="20000"/>
              </a:spcBef>
              <a:defRPr/>
            </a:pPr>
            <a:r>
              <a:rPr lang="en-US" dirty="0">
                <a:solidFill>
                  <a:srgbClr val="CAE8AA"/>
                </a:solidFill>
                <a:latin typeface="Calibri" pitchFamily="34" charset="0"/>
              </a:rPr>
              <a:t>Department of Marine Sciences - Galveston</a:t>
            </a:r>
          </a:p>
          <a:p>
            <a:pPr algn="ctr">
              <a:lnSpc>
                <a:spcPct val="80000"/>
              </a:lnSpc>
              <a:spcBef>
                <a:spcPct val="20000"/>
              </a:spcBef>
              <a:defRPr/>
            </a:pPr>
            <a:r>
              <a:rPr lang="en-US" dirty="0">
                <a:solidFill>
                  <a:srgbClr val="CAE8AA"/>
                </a:solidFill>
                <a:latin typeface="Calibri" pitchFamily="34" charset="0"/>
              </a:rPr>
              <a:t>Department of Urban Planning – College Station</a:t>
            </a:r>
          </a:p>
          <a:p>
            <a:pPr algn="ctr">
              <a:lnSpc>
                <a:spcPct val="80000"/>
              </a:lnSpc>
              <a:spcBef>
                <a:spcPct val="20000"/>
              </a:spcBef>
              <a:defRPr/>
            </a:pPr>
            <a:r>
              <a:rPr lang="en-US" dirty="0">
                <a:solidFill>
                  <a:srgbClr val="CAE8AA"/>
                </a:solidFill>
                <a:latin typeface="Calibri" pitchFamily="34" charset="0"/>
              </a:rPr>
              <a:t>Texas A&amp;M University</a:t>
            </a:r>
          </a:p>
        </p:txBody>
      </p:sp>
      <p:pic>
        <p:nvPicPr>
          <p:cNvPr id="52225" name="Picture 1"/>
          <p:cNvPicPr>
            <a:picLocks noChangeAspect="1" noChangeArrowheads="1"/>
          </p:cNvPicPr>
          <p:nvPr/>
        </p:nvPicPr>
        <p:blipFill>
          <a:blip r:embed="rId3" cstate="print"/>
          <a:srcRect/>
          <a:stretch>
            <a:fillRect/>
          </a:stretch>
        </p:blipFill>
        <p:spPr bwMode="auto">
          <a:xfrm>
            <a:off x="1752600" y="1844040"/>
            <a:ext cx="1219200" cy="128016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7176" name="Picture 11" descr="Hurricane.tif"/>
          <p:cNvPicPr>
            <a:picLocks noChangeAspect="1"/>
          </p:cNvPicPr>
          <p:nvPr/>
        </p:nvPicPr>
        <p:blipFill>
          <a:blip r:embed="rId4" cstate="print"/>
          <a:srcRect/>
          <a:stretch>
            <a:fillRect/>
          </a:stretch>
        </p:blipFill>
        <p:spPr bwMode="auto">
          <a:xfrm>
            <a:off x="3200400" y="1844040"/>
            <a:ext cx="990600" cy="127508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7177" name="Picture 12" descr="Katrina-06.jpg"/>
          <p:cNvPicPr>
            <a:picLocks noChangeAspect="1"/>
          </p:cNvPicPr>
          <p:nvPr/>
        </p:nvPicPr>
        <p:blipFill>
          <a:blip r:embed="rId5" cstate="print"/>
          <a:srcRect/>
          <a:stretch>
            <a:fillRect/>
          </a:stretch>
        </p:blipFill>
        <p:spPr bwMode="auto">
          <a:xfrm>
            <a:off x="685800" y="1844040"/>
            <a:ext cx="838200" cy="127476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dissolve">
                                      <p:cBhvr>
                                        <p:cTn id="7" dur="500"/>
                                        <p:tgtEl>
                                          <p:spTgt spid="512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173">
                                            <p:txEl>
                                              <p:pRg st="0" end="0"/>
                                            </p:txEl>
                                          </p:spTgt>
                                        </p:tgtEl>
                                        <p:attrNameLst>
                                          <p:attrName>style.visibility</p:attrName>
                                        </p:attrNameLst>
                                      </p:cBhvr>
                                      <p:to>
                                        <p:strVal val="visible"/>
                                      </p:to>
                                    </p:set>
                                    <p:animEffect transition="in" filter="dissolve">
                                      <p:cBhvr>
                                        <p:cTn id="10" dur="500"/>
                                        <p:tgtEl>
                                          <p:spTgt spid="7173">
                                            <p:txEl>
                                              <p:pRg st="0" end="0"/>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52225"/>
                                        </p:tgtEl>
                                        <p:attrNameLst>
                                          <p:attrName>style.visibility</p:attrName>
                                        </p:attrNameLst>
                                      </p:cBhvr>
                                      <p:to>
                                        <p:strVal val="visible"/>
                                      </p:to>
                                    </p:set>
                                    <p:animEffect transition="in" filter="dissolve">
                                      <p:cBhvr>
                                        <p:cTn id="13" dur="500"/>
                                        <p:tgtEl>
                                          <p:spTgt spid="52225"/>
                                        </p:tgtEl>
                                      </p:cBhvr>
                                    </p:animEffect>
                                  </p:childTnLst>
                                </p:cTn>
                              </p:par>
                              <p:par>
                                <p:cTn id="14" presetID="9" presetClass="entr" presetSubtype="0" fill="hold" nodeType="withEffect">
                                  <p:stCondLst>
                                    <p:cond delay="0"/>
                                  </p:stCondLst>
                                  <p:childTnLst>
                                    <p:set>
                                      <p:cBhvr>
                                        <p:cTn id="15" dur="1" fill="hold">
                                          <p:stCondLst>
                                            <p:cond delay="0"/>
                                          </p:stCondLst>
                                        </p:cTn>
                                        <p:tgtEl>
                                          <p:spTgt spid="7176"/>
                                        </p:tgtEl>
                                        <p:attrNameLst>
                                          <p:attrName>style.visibility</p:attrName>
                                        </p:attrNameLst>
                                      </p:cBhvr>
                                      <p:to>
                                        <p:strVal val="visible"/>
                                      </p:to>
                                    </p:set>
                                    <p:animEffect transition="in" filter="dissolve">
                                      <p:cBhvr>
                                        <p:cTn id="16" dur="500"/>
                                        <p:tgtEl>
                                          <p:spTgt spid="7176"/>
                                        </p:tgtEl>
                                      </p:cBhvr>
                                    </p:animEffect>
                                  </p:childTnLst>
                                </p:cTn>
                              </p:par>
                              <p:par>
                                <p:cTn id="17" presetID="9" presetClass="entr" presetSubtype="0" fill="hold" nodeType="withEffect">
                                  <p:stCondLst>
                                    <p:cond delay="0"/>
                                  </p:stCondLst>
                                  <p:childTnLst>
                                    <p:set>
                                      <p:cBhvr>
                                        <p:cTn id="18" dur="1" fill="hold">
                                          <p:stCondLst>
                                            <p:cond delay="0"/>
                                          </p:stCondLst>
                                        </p:cTn>
                                        <p:tgtEl>
                                          <p:spTgt spid="7177"/>
                                        </p:tgtEl>
                                        <p:attrNameLst>
                                          <p:attrName>style.visibility</p:attrName>
                                        </p:attrNameLst>
                                      </p:cBhvr>
                                      <p:to>
                                        <p:strVal val="visible"/>
                                      </p:to>
                                    </p:set>
                                    <p:animEffect transition="in" filter="dissolve">
                                      <p:cBhvr>
                                        <p:cTn id="19" dur="500"/>
                                        <p:tgtEl>
                                          <p:spTgt spid="7177"/>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7174"/>
                                        </p:tgtEl>
                                        <p:attrNameLst>
                                          <p:attrName>style.visibility</p:attrName>
                                        </p:attrNameLst>
                                      </p:cBhvr>
                                      <p:to>
                                        <p:strVal val="visible"/>
                                      </p:to>
                                    </p:set>
                                    <p:animEffect transition="in" filter="dissolve">
                                      <p:cBhvr>
                                        <p:cTn id="22" dur="50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7173" grpId="0" build="p"/>
      <p:bldP spid="7174" grpId="0"/>
    </p:bld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795" name="Rectangle 3"/>
          <p:cNvSpPr>
            <a:spLocks noGrp="1" noChangeArrowheads="1"/>
          </p:cNvSpPr>
          <p:nvPr>
            <p:ph idx="4294967295"/>
          </p:nvPr>
        </p:nvSpPr>
        <p:spPr>
          <a:xfrm>
            <a:off x="457200" y="2514600"/>
            <a:ext cx="8229600" cy="2819400"/>
          </a:xfrm>
        </p:spPr>
        <p:txBody>
          <a:bodyPr/>
          <a:lstStyle/>
          <a:p>
            <a:pPr eaLnBrk="1" hangingPunct="1">
              <a:spcAft>
                <a:spcPts val="1800"/>
              </a:spcAft>
            </a:pPr>
            <a:r>
              <a:rPr lang="en-US" sz="3200" smtClean="0">
                <a:latin typeface="Arial" charset="0"/>
                <a:ea typeface="굴림" pitchFamily="34" charset="-127"/>
              </a:rPr>
              <a:t>Build local organizational capacity</a:t>
            </a:r>
          </a:p>
          <a:p>
            <a:pPr eaLnBrk="1" hangingPunct="1">
              <a:spcAft>
                <a:spcPts val="1800"/>
              </a:spcAft>
            </a:pPr>
            <a:r>
              <a:rPr lang="en-US" sz="3200" smtClean="0">
                <a:latin typeface="Arial" charset="0"/>
                <a:ea typeface="굴림" pitchFamily="34" charset="-127"/>
              </a:rPr>
              <a:t>Targeted growth areas</a:t>
            </a:r>
          </a:p>
          <a:p>
            <a:pPr eaLnBrk="1" hangingPunct="1">
              <a:spcAft>
                <a:spcPts val="1800"/>
              </a:spcAft>
            </a:pPr>
            <a:r>
              <a:rPr lang="en-US" sz="3200" smtClean="0">
                <a:latin typeface="Arial" charset="0"/>
                <a:ea typeface="굴림" pitchFamily="34" charset="-127"/>
              </a:rPr>
              <a:t>Local plans that anticipate growth</a:t>
            </a:r>
          </a:p>
        </p:txBody>
      </p:sp>
      <p:sp>
        <p:nvSpPr>
          <p:cNvPr id="21506" name="Rectangle 2"/>
          <p:cNvSpPr>
            <a:spLocks noChangeArrowheads="1"/>
          </p:cNvSpPr>
          <p:nvPr/>
        </p:nvSpPr>
        <p:spPr bwMode="auto">
          <a:xfrm>
            <a:off x="0" y="457200"/>
            <a:ext cx="9144000" cy="1143000"/>
          </a:xfrm>
          <a:prstGeom prst="rect">
            <a:avLst/>
          </a:prstGeom>
          <a:noFill/>
          <a:ln w="9525" algn="ctr">
            <a:noFill/>
            <a:miter lim="800000"/>
            <a:headEnd/>
            <a:tailEnd/>
          </a:ln>
          <a:effectLst/>
        </p:spPr>
        <p:txBody>
          <a:bodyPr anchor="ctr"/>
          <a:lstStyle/>
          <a:p>
            <a:pPr algn="ctr">
              <a:lnSpc>
                <a:spcPct val="75000"/>
              </a:lnSpc>
              <a:defRPr/>
            </a:pPr>
            <a:r>
              <a:rPr lang="en-US" sz="3600" b="1">
                <a:effectLst>
                  <a:outerShdw blurRad="38100" dist="38100" dir="2700000" algn="tl">
                    <a:srgbClr val="FFFFFF"/>
                  </a:outerShdw>
                </a:effectLst>
                <a:latin typeface="Trebuchet MS" pitchFamily="34" charset="0"/>
              </a:rPr>
              <a:t>Policy Implications (cont.)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Effect transition="in" filter="blinds(horizontal)">
                                      <p:cBhvr>
                                        <p:cTn id="7" dur="500"/>
                                        <p:tgtEl>
                                          <p:spTgt spid="337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3795">
                                            <p:txEl>
                                              <p:pRg st="1" end="1"/>
                                            </p:txEl>
                                          </p:spTgt>
                                        </p:tgtEl>
                                        <p:attrNameLst>
                                          <p:attrName>style.visibility</p:attrName>
                                        </p:attrNameLst>
                                      </p:cBhvr>
                                      <p:to>
                                        <p:strVal val="visible"/>
                                      </p:to>
                                    </p:set>
                                    <p:animEffect transition="in" filter="blinds(horizontal)">
                                      <p:cBhvr>
                                        <p:cTn id="12" dur="500"/>
                                        <p:tgtEl>
                                          <p:spTgt spid="337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3795">
                                            <p:txEl>
                                              <p:pRg st="2" end="2"/>
                                            </p:txEl>
                                          </p:spTgt>
                                        </p:tgtEl>
                                        <p:attrNameLst>
                                          <p:attrName>style.visibility</p:attrName>
                                        </p:attrNameLst>
                                      </p:cBhvr>
                                      <p:to>
                                        <p:strVal val="visible"/>
                                      </p:to>
                                    </p:set>
                                    <p:animEffect transition="in" filter="blinds(horizontal)">
                                      <p:cBhvr>
                                        <p:cTn id="17" dur="500"/>
                                        <p:tgtEl>
                                          <p:spTgt spid="337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idx="4294967295"/>
          </p:nvPr>
        </p:nvSpPr>
        <p:spPr>
          <a:xfrm>
            <a:off x="0" y="498475"/>
            <a:ext cx="9144000" cy="949325"/>
          </a:xfrm>
          <a:noFill/>
          <a:ln w="9525">
            <a:noFill/>
            <a:miter lim="800000"/>
            <a:headEnd/>
            <a:tailEnd/>
          </a:ln>
        </p:spPr>
        <p:txBody>
          <a:bodyPr vert="horz" wrap="square" lIns="91440" tIns="45720" rIns="91440" bIns="45720" numCol="1" anchor="ctr" anchorCtr="0" compatLnSpc="1">
            <a:prstTxWarp prst="textNoShape">
              <a:avLst/>
            </a:prstTxWarp>
          </a:bodyPr>
          <a:lstStyle/>
          <a:p>
            <a:pPr algn="ctr">
              <a:defRPr/>
            </a:pPr>
            <a:r>
              <a:rPr lang="en-US" sz="4000" dirty="0" smtClean="0">
                <a:solidFill>
                  <a:srgbClr val="FFFF00"/>
                </a:solidFill>
                <a:effectLst>
                  <a:outerShdw blurRad="38100" dist="38100" dir="2700000" algn="tl">
                    <a:srgbClr val="000000">
                      <a:alpha val="43137"/>
                    </a:srgbClr>
                  </a:outerShdw>
                </a:effectLst>
                <a:latin typeface="+mn-lt"/>
                <a:cs typeface="Arial" charset="0"/>
              </a:rPr>
              <a:t>FEMA Community Rating System</a:t>
            </a:r>
          </a:p>
        </p:txBody>
      </p:sp>
      <p:sp>
        <p:nvSpPr>
          <p:cNvPr id="16387" name="Content Placeholder 2"/>
          <p:cNvSpPr>
            <a:spLocks noGrp="1"/>
          </p:cNvSpPr>
          <p:nvPr>
            <p:ph idx="4294967295"/>
          </p:nvPr>
        </p:nvSpPr>
        <p:spPr>
          <a:xfrm>
            <a:off x="381000" y="1905000"/>
            <a:ext cx="8305800" cy="4495800"/>
          </a:xfrm>
          <a:noFill/>
          <a:ln w="9525">
            <a:noFill/>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eaLnBrk="1" hangingPunct="1">
              <a:spcAft>
                <a:spcPts val="1200"/>
              </a:spcAft>
              <a:defRPr/>
            </a:pPr>
            <a:r>
              <a:rPr lang="en-US" altLang="ko-KR" sz="3200" dirty="0" smtClean="0">
                <a:latin typeface="Calibri" pitchFamily="34" charset="0"/>
                <a:ea typeface="굴림" pitchFamily="34" charset="-127"/>
              </a:rPr>
              <a:t>Encourages mitigation activities beyond the minimum NFIP standards</a:t>
            </a:r>
          </a:p>
          <a:p>
            <a:pPr eaLnBrk="1" hangingPunct="1">
              <a:spcAft>
                <a:spcPts val="1200"/>
              </a:spcAft>
              <a:defRPr/>
            </a:pPr>
            <a:r>
              <a:rPr lang="en-US" altLang="ko-KR" sz="3200" dirty="0" smtClean="0">
                <a:latin typeface="Calibri" pitchFamily="34" charset="0"/>
                <a:ea typeface="굴림" pitchFamily="34" charset="-127"/>
              </a:rPr>
              <a:t>Point system for flood insurance premium reductions up to 45%</a:t>
            </a:r>
          </a:p>
          <a:p>
            <a:pPr eaLnBrk="1" hangingPunct="1">
              <a:spcAft>
                <a:spcPts val="600"/>
              </a:spcAft>
              <a:defRPr/>
            </a:pPr>
            <a:r>
              <a:rPr lang="en-US" altLang="ko-KR" sz="3200" dirty="0" smtClean="0">
                <a:latin typeface="Calibri" pitchFamily="34" charset="0"/>
                <a:ea typeface="굴림" pitchFamily="34" charset="-127"/>
              </a:rPr>
              <a:t>Indicator of planning &amp; development decisions</a:t>
            </a:r>
          </a:p>
          <a:p>
            <a:pPr lvl="1" eaLnBrk="1" hangingPunct="1">
              <a:spcAft>
                <a:spcPts val="600"/>
              </a:spcAft>
              <a:buClr>
                <a:schemeClr val="bg1"/>
              </a:buClr>
              <a:buFont typeface="Wingdings" pitchFamily="2" charset="2"/>
              <a:buChar char="§"/>
              <a:defRPr/>
            </a:pPr>
            <a:r>
              <a:rPr lang="en-US" altLang="ko-KR" sz="2800" dirty="0" smtClean="0">
                <a:latin typeface="Calibri" pitchFamily="34" charset="0"/>
                <a:ea typeface="굴림" pitchFamily="34" charset="-127"/>
              </a:rPr>
              <a:t>Ongoing, reviewed, and renewed annually </a:t>
            </a:r>
          </a:p>
          <a:p>
            <a:pPr lvl="1" eaLnBrk="1" hangingPunct="1">
              <a:spcAft>
                <a:spcPts val="600"/>
              </a:spcAft>
              <a:buClr>
                <a:schemeClr val="bg1"/>
              </a:buClr>
              <a:buFont typeface="Wingdings" pitchFamily="2" charset="2"/>
              <a:buChar char="§"/>
              <a:defRPr/>
            </a:pPr>
            <a:r>
              <a:rPr lang="en-US" altLang="ko-KR" sz="2800" dirty="0" smtClean="0">
                <a:latin typeface="Calibri" pitchFamily="34" charset="0"/>
                <a:ea typeface="굴림" pitchFamily="34" charset="-127"/>
              </a:rPr>
              <a:t>Policies must be implemented to receive credit</a:t>
            </a:r>
          </a:p>
          <a:p>
            <a:pPr eaLnBrk="1" hangingPunct="1">
              <a:spcAft>
                <a:spcPts val="600"/>
              </a:spcAft>
              <a:buClr>
                <a:schemeClr val="bg1"/>
              </a:buClr>
              <a:buFont typeface="Wingdings" pitchFamily="2" charset="2"/>
              <a:buChar char="Ø"/>
              <a:defRPr/>
            </a:pPr>
            <a:r>
              <a:rPr lang="en-US" altLang="ko-KR" sz="3200" dirty="0" smtClean="0">
                <a:latin typeface="Calibri" pitchFamily="34" charset="0"/>
                <a:ea typeface="굴림" pitchFamily="34" charset="-127"/>
              </a:rPr>
              <a:t>43 participating TX communities, $9 mill. Yearly savings</a:t>
            </a:r>
          </a:p>
          <a:p>
            <a:pPr eaLnBrk="1" hangingPunct="1">
              <a:spcAft>
                <a:spcPts val="600"/>
              </a:spcAft>
              <a:buClr>
                <a:schemeClr val="bg1"/>
              </a:buClr>
              <a:buNone/>
              <a:defRPr/>
            </a:pPr>
            <a:endParaRPr lang="en-US" altLang="ko-KR" sz="3000" dirty="0" smtClean="0">
              <a:latin typeface="Calibri" pitchFamily="34" charset="0"/>
              <a:ea typeface="굴림" pitchFamily="34" charset="-127"/>
            </a:endParaRPr>
          </a:p>
          <a:p>
            <a:pPr eaLnBrk="1" hangingPunct="1">
              <a:spcAft>
                <a:spcPts val="600"/>
              </a:spcAft>
              <a:defRPr/>
            </a:pPr>
            <a:endParaRPr lang="en-US" altLang="ko-KR" sz="3200" dirty="0" smtClean="0">
              <a:latin typeface="Calibri" pitchFamily="34" charset="0"/>
              <a:ea typeface="굴림" pitchFamily="34" charset="-127"/>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387">
                                            <p:txEl>
                                              <p:pRg st="5" end="5"/>
                                            </p:txEl>
                                          </p:spTgt>
                                        </p:tgtEl>
                                        <p:attrNameLst>
                                          <p:attrName>style.visibility</p:attrName>
                                        </p:attrNameLst>
                                      </p:cBhvr>
                                      <p:to>
                                        <p:strVal val="visible"/>
                                      </p:to>
                                    </p:set>
                                    <p:animEffect transition="in" filter="blinds(horizontal)">
                                      <p:cBhvr>
                                        <p:cTn id="7" dur="500"/>
                                        <p:tgtEl>
                                          <p:spTgt spid="163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304800"/>
            <a:ext cx="9144000" cy="1219200"/>
          </a:xfrm>
          <a:noFill/>
          <a:ln w="9525">
            <a:noFill/>
            <a:miter lim="800000"/>
            <a:headEnd/>
            <a:tailEnd/>
          </a:ln>
        </p:spPr>
        <p:txBody>
          <a:bodyPr vert="horz" wrap="square" lIns="91440" tIns="45720" rIns="91440" bIns="45720" numCol="1" anchor="ctr" anchorCtr="0" compatLnSpc="1">
            <a:prstTxWarp prst="textNoShape">
              <a:avLst/>
            </a:prstTxWarp>
          </a:bodyPr>
          <a:lstStyle/>
          <a:p>
            <a:pPr algn="ctr">
              <a:defRPr/>
            </a:pPr>
            <a:r>
              <a:rPr lang="en-US" sz="4000" dirty="0" smtClean="0">
                <a:solidFill>
                  <a:srgbClr val="FFFF00"/>
                </a:solidFill>
                <a:effectLst>
                  <a:outerShdw blurRad="38100" dist="38100" dir="2700000" algn="tl">
                    <a:srgbClr val="000000">
                      <a:alpha val="43137"/>
                    </a:srgbClr>
                  </a:outerShdw>
                </a:effectLst>
                <a:latin typeface="+mn-lt"/>
                <a:cs typeface="Arial" charset="0"/>
              </a:rPr>
              <a:t>CRS Classes and Sample Activities</a:t>
            </a:r>
          </a:p>
        </p:txBody>
      </p:sp>
      <p:sp>
        <p:nvSpPr>
          <p:cNvPr id="8195" name="Rectangle 3"/>
          <p:cNvSpPr>
            <a:spLocks noGrp="1" noChangeArrowheads="1"/>
          </p:cNvSpPr>
          <p:nvPr>
            <p:ph sz="half" idx="1"/>
          </p:nvPr>
        </p:nvSpPr>
        <p:spPr>
          <a:xfrm>
            <a:off x="-76200" y="1766888"/>
            <a:ext cx="4711700" cy="5243512"/>
          </a:xfrm>
        </p:spPr>
        <p:txBody>
          <a:bodyPr/>
          <a:lstStyle/>
          <a:p>
            <a:pPr>
              <a:lnSpc>
                <a:spcPct val="90000"/>
              </a:lnSpc>
              <a:buFontTx/>
              <a:buNone/>
            </a:pPr>
            <a:r>
              <a:rPr lang="en-US" sz="3200" dirty="0" smtClean="0">
                <a:latin typeface="Calibri" pitchFamily="34" charset="0"/>
              </a:rPr>
              <a:t>Public Information </a:t>
            </a:r>
            <a:r>
              <a:rPr lang="en-US" sz="2800" dirty="0" smtClean="0">
                <a:latin typeface="Calibri" pitchFamily="34" charset="0"/>
              </a:rPr>
              <a:t>(c300)</a:t>
            </a:r>
          </a:p>
          <a:p>
            <a:pPr lvl="1">
              <a:lnSpc>
                <a:spcPct val="90000"/>
              </a:lnSpc>
              <a:buFont typeface="Georgia" pitchFamily="18" charset="0"/>
              <a:buChar char="–"/>
            </a:pPr>
            <a:r>
              <a:rPr lang="en-US" sz="2400" dirty="0" smtClean="0">
                <a:latin typeface="Calibri" pitchFamily="34" charset="0"/>
              </a:rPr>
              <a:t>Outreach projects</a:t>
            </a:r>
          </a:p>
          <a:p>
            <a:pPr lvl="1">
              <a:lnSpc>
                <a:spcPct val="90000"/>
              </a:lnSpc>
              <a:buFont typeface="Georgia" pitchFamily="18" charset="0"/>
              <a:buChar char="–"/>
            </a:pPr>
            <a:r>
              <a:rPr lang="en-US" sz="2400" dirty="0" smtClean="0">
                <a:latin typeface="Calibri" pitchFamily="34" charset="0"/>
              </a:rPr>
              <a:t>Flood protection information</a:t>
            </a:r>
          </a:p>
          <a:p>
            <a:pPr lvl="1">
              <a:lnSpc>
                <a:spcPct val="90000"/>
              </a:lnSpc>
              <a:buNone/>
            </a:pPr>
            <a:endParaRPr lang="en-US" sz="2400" dirty="0" smtClean="0">
              <a:latin typeface="Calibri" pitchFamily="34" charset="0"/>
            </a:endParaRPr>
          </a:p>
          <a:p>
            <a:pPr>
              <a:lnSpc>
                <a:spcPct val="90000"/>
              </a:lnSpc>
              <a:spcBef>
                <a:spcPts val="1800"/>
              </a:spcBef>
              <a:buFontTx/>
              <a:buNone/>
            </a:pPr>
            <a:r>
              <a:rPr lang="en-US" sz="3200" dirty="0" smtClean="0">
                <a:latin typeface="Calibri" pitchFamily="34" charset="0"/>
              </a:rPr>
              <a:t>Mapping &amp; Regulations </a:t>
            </a:r>
            <a:r>
              <a:rPr lang="en-US" sz="2800" dirty="0" smtClean="0">
                <a:latin typeface="Calibri" pitchFamily="34" charset="0"/>
              </a:rPr>
              <a:t>(c400)</a:t>
            </a:r>
          </a:p>
          <a:p>
            <a:pPr lvl="1">
              <a:lnSpc>
                <a:spcPct val="90000"/>
              </a:lnSpc>
              <a:buFont typeface="Georgia" pitchFamily="18" charset="0"/>
              <a:buChar char="–"/>
            </a:pPr>
            <a:r>
              <a:rPr lang="en-US" sz="2400" dirty="0" smtClean="0">
                <a:latin typeface="Calibri" pitchFamily="34" charset="0"/>
              </a:rPr>
              <a:t>Additional flood data</a:t>
            </a:r>
          </a:p>
          <a:p>
            <a:pPr lvl="1">
              <a:lnSpc>
                <a:spcPct val="90000"/>
              </a:lnSpc>
              <a:buFont typeface="Georgia" pitchFamily="18" charset="0"/>
              <a:buChar char="–"/>
            </a:pPr>
            <a:r>
              <a:rPr lang="en-US" sz="2400" dirty="0" smtClean="0">
                <a:latin typeface="Calibri" pitchFamily="34" charset="0"/>
              </a:rPr>
              <a:t>Open space preservation</a:t>
            </a:r>
          </a:p>
          <a:p>
            <a:pPr lvl="1">
              <a:lnSpc>
                <a:spcPct val="90000"/>
              </a:lnSpc>
              <a:buFont typeface="Georgia" pitchFamily="18" charset="0"/>
              <a:buChar char="–"/>
            </a:pPr>
            <a:r>
              <a:rPr lang="en-US" sz="2400" dirty="0" smtClean="0">
                <a:latin typeface="Calibri" pitchFamily="34" charset="0"/>
              </a:rPr>
              <a:t>Higher regulatory standards</a:t>
            </a:r>
          </a:p>
          <a:p>
            <a:pPr lvl="1">
              <a:lnSpc>
                <a:spcPct val="90000"/>
              </a:lnSpc>
              <a:buFont typeface="Georgia" pitchFamily="18" charset="0"/>
              <a:buChar char="–"/>
            </a:pPr>
            <a:endParaRPr lang="en-US" sz="2000" dirty="0" smtClean="0"/>
          </a:p>
          <a:p>
            <a:pPr lvl="1">
              <a:lnSpc>
                <a:spcPct val="90000"/>
              </a:lnSpc>
              <a:buFont typeface="Georgia" pitchFamily="18" charset="0"/>
              <a:buChar char="–"/>
            </a:pPr>
            <a:endParaRPr lang="en-US" sz="2000" dirty="0" smtClean="0"/>
          </a:p>
          <a:p>
            <a:pPr>
              <a:lnSpc>
                <a:spcPct val="90000"/>
              </a:lnSpc>
              <a:buFont typeface="Georgia" pitchFamily="18" charset="0"/>
              <a:buChar char="•"/>
            </a:pPr>
            <a:endParaRPr lang="en-US" sz="2400" dirty="0" smtClean="0"/>
          </a:p>
        </p:txBody>
      </p:sp>
      <p:sp>
        <p:nvSpPr>
          <p:cNvPr id="5" name="Content Placeholder 4"/>
          <p:cNvSpPr>
            <a:spLocks noGrp="1"/>
          </p:cNvSpPr>
          <p:nvPr>
            <p:ph sz="half" idx="2"/>
          </p:nvPr>
        </p:nvSpPr>
        <p:spPr>
          <a:xfrm>
            <a:off x="4572000" y="1828800"/>
            <a:ext cx="4724400" cy="5181600"/>
          </a:xfrm>
        </p:spPr>
        <p:txBody>
          <a:bodyPr/>
          <a:lstStyle/>
          <a:p>
            <a:pPr>
              <a:lnSpc>
                <a:spcPct val="90000"/>
              </a:lnSpc>
              <a:buFontTx/>
              <a:buNone/>
            </a:pPr>
            <a:r>
              <a:rPr lang="en-US" sz="3200" dirty="0" smtClean="0">
                <a:latin typeface="Calibri" pitchFamily="34" charset="0"/>
              </a:rPr>
              <a:t>Flood Damage Reduction </a:t>
            </a:r>
            <a:r>
              <a:rPr lang="en-US" sz="2800" dirty="0" smtClean="0">
                <a:latin typeface="Calibri" pitchFamily="34" charset="0"/>
              </a:rPr>
              <a:t>(c500)</a:t>
            </a:r>
          </a:p>
          <a:p>
            <a:pPr lvl="1">
              <a:lnSpc>
                <a:spcPct val="90000"/>
              </a:lnSpc>
              <a:buFont typeface="Georgia" pitchFamily="18" charset="0"/>
              <a:buChar char="–"/>
            </a:pPr>
            <a:r>
              <a:rPr lang="en-US" sz="2400" dirty="0" smtClean="0">
                <a:latin typeface="Calibri" pitchFamily="34" charset="0"/>
              </a:rPr>
              <a:t>Floodplain management planning</a:t>
            </a:r>
          </a:p>
          <a:p>
            <a:pPr lvl="1">
              <a:lnSpc>
                <a:spcPct val="90000"/>
              </a:lnSpc>
              <a:buFont typeface="Georgia" pitchFamily="18" charset="0"/>
              <a:buChar char="–"/>
            </a:pPr>
            <a:r>
              <a:rPr lang="en-US" sz="2400" dirty="0" smtClean="0">
                <a:latin typeface="Calibri" pitchFamily="34" charset="0"/>
              </a:rPr>
              <a:t>Acquisition and relocation</a:t>
            </a:r>
          </a:p>
          <a:p>
            <a:pPr lvl="1">
              <a:lnSpc>
                <a:spcPct val="90000"/>
              </a:lnSpc>
              <a:buFont typeface="Georgia" pitchFamily="18" charset="0"/>
              <a:buChar char="–"/>
            </a:pPr>
            <a:r>
              <a:rPr lang="en-US" sz="2400" dirty="0" smtClean="0">
                <a:latin typeface="Calibri" pitchFamily="34" charset="0"/>
              </a:rPr>
              <a:t>Flood protection</a:t>
            </a:r>
          </a:p>
          <a:p>
            <a:pPr lvl="1">
              <a:lnSpc>
                <a:spcPct val="90000"/>
              </a:lnSpc>
              <a:buNone/>
            </a:pPr>
            <a:endParaRPr lang="en-US" sz="2800" dirty="0" smtClean="0">
              <a:latin typeface="Calibri" pitchFamily="34" charset="0"/>
            </a:endParaRPr>
          </a:p>
          <a:p>
            <a:pPr>
              <a:lnSpc>
                <a:spcPct val="90000"/>
              </a:lnSpc>
              <a:buFontTx/>
              <a:buNone/>
            </a:pPr>
            <a:r>
              <a:rPr lang="en-US" sz="3200" dirty="0" smtClean="0">
                <a:latin typeface="Calibri" pitchFamily="34" charset="0"/>
              </a:rPr>
              <a:t>Flood Preparedness </a:t>
            </a:r>
            <a:r>
              <a:rPr lang="en-US" sz="2800" dirty="0" smtClean="0">
                <a:latin typeface="Calibri" pitchFamily="34" charset="0"/>
              </a:rPr>
              <a:t>(c600)</a:t>
            </a:r>
          </a:p>
          <a:p>
            <a:pPr lvl="1">
              <a:lnSpc>
                <a:spcPct val="90000"/>
              </a:lnSpc>
              <a:buFont typeface="Georgia" pitchFamily="18" charset="0"/>
              <a:buChar char="–"/>
            </a:pPr>
            <a:r>
              <a:rPr lang="en-US" sz="2400" dirty="0" smtClean="0">
                <a:latin typeface="Calibri" pitchFamily="34" charset="0"/>
              </a:rPr>
              <a:t>Flood warning program</a:t>
            </a:r>
          </a:p>
          <a:p>
            <a:pPr lvl="1">
              <a:lnSpc>
                <a:spcPct val="90000"/>
              </a:lnSpc>
              <a:buFont typeface="Georgia" pitchFamily="18" charset="0"/>
              <a:buChar char="–"/>
            </a:pPr>
            <a:r>
              <a:rPr lang="en-US" sz="2400" dirty="0" smtClean="0">
                <a:latin typeface="Calibri" pitchFamily="34" charset="0"/>
              </a:rPr>
              <a:t>Dam safety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blinds(horizontal)">
                                      <p:cBhvr>
                                        <p:cTn id="7" dur="500"/>
                                        <p:tgtEl>
                                          <p:spTgt spid="819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195">
                                            <p:txEl>
                                              <p:pRg st="1" end="1"/>
                                            </p:txEl>
                                          </p:spTgt>
                                        </p:tgtEl>
                                        <p:attrNameLst>
                                          <p:attrName>style.visibility</p:attrName>
                                        </p:attrNameLst>
                                      </p:cBhvr>
                                      <p:to>
                                        <p:strVal val="visible"/>
                                      </p:to>
                                    </p:set>
                                    <p:animEffect transition="in" filter="blinds(horizontal)">
                                      <p:cBhvr>
                                        <p:cTn id="10" dur="500"/>
                                        <p:tgtEl>
                                          <p:spTgt spid="8195">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8195">
                                            <p:txEl>
                                              <p:pRg st="2" end="2"/>
                                            </p:txEl>
                                          </p:spTgt>
                                        </p:tgtEl>
                                        <p:attrNameLst>
                                          <p:attrName>style.visibility</p:attrName>
                                        </p:attrNameLst>
                                      </p:cBhvr>
                                      <p:to>
                                        <p:strVal val="visible"/>
                                      </p:to>
                                    </p:set>
                                    <p:animEffect transition="in" filter="blinds(horizontal)">
                                      <p:cBhvr>
                                        <p:cTn id="13" dur="500"/>
                                        <p:tgtEl>
                                          <p:spTgt spid="819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8195">
                                            <p:txEl>
                                              <p:pRg st="4" end="4"/>
                                            </p:txEl>
                                          </p:spTgt>
                                        </p:tgtEl>
                                        <p:attrNameLst>
                                          <p:attrName>style.visibility</p:attrName>
                                        </p:attrNameLst>
                                      </p:cBhvr>
                                      <p:to>
                                        <p:strVal val="visible"/>
                                      </p:to>
                                    </p:set>
                                    <p:animEffect transition="in" filter="blinds(horizontal)">
                                      <p:cBhvr>
                                        <p:cTn id="18" dur="500"/>
                                        <p:tgtEl>
                                          <p:spTgt spid="8195">
                                            <p:txEl>
                                              <p:pRg st="4" end="4"/>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8195">
                                            <p:txEl>
                                              <p:pRg st="5" end="5"/>
                                            </p:txEl>
                                          </p:spTgt>
                                        </p:tgtEl>
                                        <p:attrNameLst>
                                          <p:attrName>style.visibility</p:attrName>
                                        </p:attrNameLst>
                                      </p:cBhvr>
                                      <p:to>
                                        <p:strVal val="visible"/>
                                      </p:to>
                                    </p:set>
                                    <p:animEffect transition="in" filter="blinds(horizontal)">
                                      <p:cBhvr>
                                        <p:cTn id="21" dur="500"/>
                                        <p:tgtEl>
                                          <p:spTgt spid="8195">
                                            <p:txEl>
                                              <p:pRg st="5" end="5"/>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8195">
                                            <p:txEl>
                                              <p:pRg st="6" end="6"/>
                                            </p:txEl>
                                          </p:spTgt>
                                        </p:tgtEl>
                                        <p:attrNameLst>
                                          <p:attrName>style.visibility</p:attrName>
                                        </p:attrNameLst>
                                      </p:cBhvr>
                                      <p:to>
                                        <p:strVal val="visible"/>
                                      </p:to>
                                    </p:set>
                                    <p:animEffect transition="in" filter="blinds(horizontal)">
                                      <p:cBhvr>
                                        <p:cTn id="24" dur="500"/>
                                        <p:tgtEl>
                                          <p:spTgt spid="8195">
                                            <p:txEl>
                                              <p:pRg st="6" end="6"/>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8195">
                                            <p:txEl>
                                              <p:pRg st="7" end="7"/>
                                            </p:txEl>
                                          </p:spTgt>
                                        </p:tgtEl>
                                        <p:attrNameLst>
                                          <p:attrName>style.visibility</p:attrName>
                                        </p:attrNameLst>
                                      </p:cBhvr>
                                      <p:to>
                                        <p:strVal val="visible"/>
                                      </p:to>
                                    </p:set>
                                    <p:animEffect transition="in" filter="blinds(horizontal)">
                                      <p:cBhvr>
                                        <p:cTn id="27" dur="500"/>
                                        <p:tgtEl>
                                          <p:spTgt spid="8195">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0" end="0"/>
                                            </p:txEl>
                                          </p:spTgt>
                                        </p:tgtEl>
                                        <p:attrNameLst>
                                          <p:attrName>style.visibility</p:attrName>
                                        </p:attrNameLst>
                                      </p:cBhvr>
                                      <p:to>
                                        <p:strVal val="visible"/>
                                      </p:to>
                                    </p:set>
                                    <p:animEffect transition="in" filter="blinds(horizontal)">
                                      <p:cBhvr>
                                        <p:cTn id="32" dur="500"/>
                                        <p:tgtEl>
                                          <p:spTgt spid="5">
                                            <p:txEl>
                                              <p:pRg st="0" end="0"/>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5">
                                            <p:txEl>
                                              <p:pRg st="1" end="1"/>
                                            </p:txEl>
                                          </p:spTgt>
                                        </p:tgtEl>
                                        <p:attrNameLst>
                                          <p:attrName>style.visibility</p:attrName>
                                        </p:attrNameLst>
                                      </p:cBhvr>
                                      <p:to>
                                        <p:strVal val="visible"/>
                                      </p:to>
                                    </p:set>
                                    <p:animEffect transition="in" filter="blinds(horizontal)">
                                      <p:cBhvr>
                                        <p:cTn id="35" dur="500"/>
                                        <p:tgtEl>
                                          <p:spTgt spid="5">
                                            <p:txEl>
                                              <p:pRg st="1" end="1"/>
                                            </p:txEl>
                                          </p:spTgt>
                                        </p:tgtEl>
                                      </p:cBhvr>
                                    </p:animEffect>
                                  </p:childTnLst>
                                </p:cTn>
                              </p:par>
                              <p:par>
                                <p:cTn id="36" presetID="3" presetClass="entr" presetSubtype="10" fill="hold" nodeType="withEffect">
                                  <p:stCondLst>
                                    <p:cond delay="0"/>
                                  </p:stCondLst>
                                  <p:childTnLst>
                                    <p:set>
                                      <p:cBhvr>
                                        <p:cTn id="37" dur="1" fill="hold">
                                          <p:stCondLst>
                                            <p:cond delay="0"/>
                                          </p:stCondLst>
                                        </p:cTn>
                                        <p:tgtEl>
                                          <p:spTgt spid="5">
                                            <p:txEl>
                                              <p:pRg st="2" end="2"/>
                                            </p:txEl>
                                          </p:spTgt>
                                        </p:tgtEl>
                                        <p:attrNameLst>
                                          <p:attrName>style.visibility</p:attrName>
                                        </p:attrNameLst>
                                      </p:cBhvr>
                                      <p:to>
                                        <p:strVal val="visible"/>
                                      </p:to>
                                    </p:set>
                                    <p:animEffect transition="in" filter="blinds(horizontal)">
                                      <p:cBhvr>
                                        <p:cTn id="38" dur="500"/>
                                        <p:tgtEl>
                                          <p:spTgt spid="5">
                                            <p:txEl>
                                              <p:pRg st="2" end="2"/>
                                            </p:txEl>
                                          </p:spTgt>
                                        </p:tgtEl>
                                      </p:cBhvr>
                                    </p:animEffect>
                                  </p:childTnLst>
                                </p:cTn>
                              </p:par>
                              <p:par>
                                <p:cTn id="39" presetID="3" presetClass="entr" presetSubtype="10" fill="hold" nodeType="withEffect">
                                  <p:stCondLst>
                                    <p:cond delay="0"/>
                                  </p:stCondLst>
                                  <p:childTnLst>
                                    <p:set>
                                      <p:cBhvr>
                                        <p:cTn id="40" dur="1" fill="hold">
                                          <p:stCondLst>
                                            <p:cond delay="0"/>
                                          </p:stCondLst>
                                        </p:cTn>
                                        <p:tgtEl>
                                          <p:spTgt spid="5">
                                            <p:txEl>
                                              <p:pRg st="3" end="3"/>
                                            </p:txEl>
                                          </p:spTgt>
                                        </p:tgtEl>
                                        <p:attrNameLst>
                                          <p:attrName>style.visibility</p:attrName>
                                        </p:attrNameLst>
                                      </p:cBhvr>
                                      <p:to>
                                        <p:strVal val="visible"/>
                                      </p:to>
                                    </p:set>
                                    <p:animEffect transition="in" filter="blinds(horizontal)">
                                      <p:cBhvr>
                                        <p:cTn id="41" dur="500"/>
                                        <p:tgtEl>
                                          <p:spTgt spid="5">
                                            <p:txEl>
                                              <p:pRg st="3" end="3"/>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5">
                                            <p:txEl>
                                              <p:pRg st="5" end="5"/>
                                            </p:txEl>
                                          </p:spTgt>
                                        </p:tgtEl>
                                        <p:attrNameLst>
                                          <p:attrName>style.visibility</p:attrName>
                                        </p:attrNameLst>
                                      </p:cBhvr>
                                      <p:to>
                                        <p:strVal val="visible"/>
                                      </p:to>
                                    </p:set>
                                    <p:animEffect transition="in" filter="blinds(horizontal)">
                                      <p:cBhvr>
                                        <p:cTn id="46" dur="500"/>
                                        <p:tgtEl>
                                          <p:spTgt spid="5">
                                            <p:txEl>
                                              <p:pRg st="5" end="5"/>
                                            </p:txEl>
                                          </p:spTgt>
                                        </p:tgtEl>
                                      </p:cBhvr>
                                    </p:animEffect>
                                  </p:childTnLst>
                                </p:cTn>
                              </p:par>
                              <p:par>
                                <p:cTn id="47" presetID="3" presetClass="entr" presetSubtype="10" fill="hold" nodeType="withEffect">
                                  <p:stCondLst>
                                    <p:cond delay="0"/>
                                  </p:stCondLst>
                                  <p:childTnLst>
                                    <p:set>
                                      <p:cBhvr>
                                        <p:cTn id="48" dur="1" fill="hold">
                                          <p:stCondLst>
                                            <p:cond delay="0"/>
                                          </p:stCondLst>
                                        </p:cTn>
                                        <p:tgtEl>
                                          <p:spTgt spid="5">
                                            <p:txEl>
                                              <p:pRg st="6" end="6"/>
                                            </p:txEl>
                                          </p:spTgt>
                                        </p:tgtEl>
                                        <p:attrNameLst>
                                          <p:attrName>style.visibility</p:attrName>
                                        </p:attrNameLst>
                                      </p:cBhvr>
                                      <p:to>
                                        <p:strVal val="visible"/>
                                      </p:to>
                                    </p:set>
                                    <p:animEffect transition="in" filter="blinds(horizontal)">
                                      <p:cBhvr>
                                        <p:cTn id="49" dur="500"/>
                                        <p:tgtEl>
                                          <p:spTgt spid="5">
                                            <p:txEl>
                                              <p:pRg st="6" end="6"/>
                                            </p:txEl>
                                          </p:spTgt>
                                        </p:tgtEl>
                                      </p:cBhvr>
                                    </p:animEffect>
                                  </p:childTnLst>
                                </p:cTn>
                              </p:par>
                              <p:par>
                                <p:cTn id="50" presetID="3" presetClass="entr" presetSubtype="10" fill="hold" nodeType="withEffect">
                                  <p:stCondLst>
                                    <p:cond delay="0"/>
                                  </p:stCondLst>
                                  <p:childTnLst>
                                    <p:set>
                                      <p:cBhvr>
                                        <p:cTn id="51" dur="1" fill="hold">
                                          <p:stCondLst>
                                            <p:cond delay="0"/>
                                          </p:stCondLst>
                                        </p:cTn>
                                        <p:tgtEl>
                                          <p:spTgt spid="5">
                                            <p:txEl>
                                              <p:pRg st="7" end="7"/>
                                            </p:txEl>
                                          </p:spTgt>
                                        </p:tgtEl>
                                        <p:attrNameLst>
                                          <p:attrName>style.visibility</p:attrName>
                                        </p:attrNameLst>
                                      </p:cBhvr>
                                      <p:to>
                                        <p:strVal val="visible"/>
                                      </p:to>
                                    </p:set>
                                    <p:animEffect transition="in" filter="blinds(horizontal)">
                                      <p:cBhvr>
                                        <p:cTn id="52"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p:cNvSpPr>
          <p:nvPr>
            <p:ph type="title"/>
          </p:nvPr>
        </p:nvSpPr>
        <p:spPr>
          <a:xfrm>
            <a:off x="0" y="457200"/>
            <a:ext cx="9144000" cy="914400"/>
          </a:xfrm>
          <a:noFill/>
          <a:ln w="9525">
            <a:noFill/>
            <a:miter lim="800000"/>
            <a:headEnd/>
            <a:tailEnd/>
          </a:ln>
        </p:spPr>
        <p:txBody>
          <a:bodyPr vert="horz" wrap="square" lIns="91440" tIns="45720" rIns="91440" bIns="45720" numCol="1" anchor="ctr" anchorCtr="0" compatLnSpc="1">
            <a:prstTxWarp prst="textNoShape">
              <a:avLst/>
            </a:prstTxWarp>
          </a:bodyPr>
          <a:lstStyle/>
          <a:p>
            <a:pPr algn="ctr">
              <a:defRPr/>
            </a:pPr>
            <a:r>
              <a:rPr lang="en-US" sz="4000" dirty="0" smtClean="0">
                <a:solidFill>
                  <a:srgbClr val="FFFF00"/>
                </a:solidFill>
                <a:effectLst>
                  <a:outerShdw blurRad="38100" dist="38100" dir="2700000" algn="tl">
                    <a:srgbClr val="000000">
                      <a:alpha val="43137"/>
                    </a:srgbClr>
                  </a:outerShdw>
                </a:effectLst>
                <a:latin typeface="+mn-lt"/>
                <a:cs typeface="Arial" charset="0"/>
              </a:rPr>
              <a:t>CRS Analysis</a:t>
            </a:r>
          </a:p>
        </p:txBody>
      </p:sp>
      <p:sp>
        <p:nvSpPr>
          <p:cNvPr id="18435" name="Rectangle 3"/>
          <p:cNvSpPr>
            <a:spLocks noGrp="1"/>
          </p:cNvSpPr>
          <p:nvPr>
            <p:ph type="body" idx="1"/>
          </p:nvPr>
        </p:nvSpPr>
        <p:spPr>
          <a:xfrm>
            <a:off x="3505200" y="2133600"/>
            <a:ext cx="5410200" cy="2362200"/>
          </a:xfrm>
        </p:spPr>
        <p:txBody>
          <a:bodyPr/>
          <a:lstStyle/>
          <a:p>
            <a:pPr>
              <a:spcAft>
                <a:spcPts val="600"/>
              </a:spcAft>
            </a:pPr>
            <a:r>
              <a:rPr lang="en-US" altLang="ko-KR" sz="3200" dirty="0" smtClean="0">
                <a:latin typeface="Calibri" pitchFamily="34" charset="0"/>
                <a:ea typeface="굴림" pitchFamily="34" charset="-127"/>
              </a:rPr>
              <a:t>Counties: 37 in eastern TX</a:t>
            </a:r>
          </a:p>
          <a:p>
            <a:pPr>
              <a:spcAft>
                <a:spcPts val="600"/>
              </a:spcAft>
            </a:pPr>
            <a:r>
              <a:rPr lang="en-US" altLang="ko-KR" sz="3200" dirty="0" smtClean="0">
                <a:latin typeface="Calibri" pitchFamily="34" charset="0"/>
                <a:ea typeface="굴림" pitchFamily="34" charset="-127"/>
              </a:rPr>
              <a:t>Damaging flood events: 427</a:t>
            </a:r>
          </a:p>
          <a:p>
            <a:pPr>
              <a:spcAft>
                <a:spcPts val="600"/>
              </a:spcAft>
            </a:pPr>
            <a:r>
              <a:rPr lang="en-US" altLang="ko-KR" sz="3200" dirty="0" smtClean="0">
                <a:latin typeface="Calibri" pitchFamily="34" charset="0"/>
                <a:ea typeface="굴림" pitchFamily="34" charset="-127"/>
              </a:rPr>
              <a:t>Time period: 1997- 2001</a:t>
            </a:r>
          </a:p>
        </p:txBody>
      </p:sp>
      <p:pic>
        <p:nvPicPr>
          <p:cNvPr id="18436" name="Picture 4" descr="nff-10"/>
          <p:cNvPicPr>
            <a:picLocks noChangeAspect="1" noChangeArrowheads="1"/>
          </p:cNvPicPr>
          <p:nvPr/>
        </p:nvPicPr>
        <p:blipFill>
          <a:blip r:embed="rId3" cstate="print"/>
          <a:srcRect/>
          <a:stretch>
            <a:fillRect/>
          </a:stretch>
        </p:blipFill>
        <p:spPr bwMode="auto">
          <a:xfrm>
            <a:off x="482600" y="2171700"/>
            <a:ext cx="2794000" cy="2095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ectangle 4"/>
          <p:cNvSpPr/>
          <p:nvPr/>
        </p:nvSpPr>
        <p:spPr>
          <a:xfrm>
            <a:off x="381000" y="4907340"/>
            <a:ext cx="8382000" cy="1569660"/>
          </a:xfrm>
          <a:prstGeom prst="rect">
            <a:avLst/>
          </a:prstGeom>
        </p:spPr>
        <p:txBody>
          <a:bodyPr wrap="square">
            <a:spAutoFit/>
          </a:bodyPr>
          <a:lstStyle/>
          <a:p>
            <a:pPr marL="365125" lvl="0" indent="-255588" eaLnBrk="0" hangingPunct="0">
              <a:spcBef>
                <a:spcPts val="300"/>
              </a:spcBef>
              <a:spcAft>
                <a:spcPts val="600"/>
              </a:spcAft>
              <a:buClr>
                <a:srgbClr val="A04DA3"/>
              </a:buClr>
              <a:buBlip>
                <a:blip r:embed="rId4"/>
              </a:buBlip>
            </a:pPr>
            <a:r>
              <a:rPr lang="en-US" altLang="ko-KR" sz="3200" dirty="0">
                <a:solidFill>
                  <a:prstClr val="white"/>
                </a:solidFill>
                <a:latin typeface="Calibri" pitchFamily="34" charset="0"/>
                <a:ea typeface="굴림" pitchFamily="34" charset="-127"/>
                <a:cs typeface="+mn-cs"/>
              </a:rPr>
              <a:t>Measure and map CRS participation controlling for wetland alteration, biophysical, socioeconomic, planning </a:t>
            </a:r>
            <a:r>
              <a:rPr lang="en-US" altLang="ko-KR" sz="3200" dirty="0" smtClean="0">
                <a:solidFill>
                  <a:prstClr val="white"/>
                </a:solidFill>
                <a:latin typeface="Calibri" pitchFamily="34" charset="0"/>
                <a:ea typeface="굴림" pitchFamily="34" charset="-127"/>
                <a:cs typeface="+mn-cs"/>
              </a:rPr>
              <a:t>variables</a:t>
            </a:r>
            <a:endParaRPr lang="en-US" altLang="ko-KR" sz="3200" dirty="0">
              <a:solidFill>
                <a:prstClr val="white"/>
              </a:solidFill>
              <a:latin typeface="Calibri" pitchFamily="34" charset="0"/>
              <a:ea typeface="굴림" pitchFamily="34" charset="-127"/>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dissolve">
                                      <p:cBhvr>
                                        <p:cTn id="7" dur="500"/>
                                        <p:tgtEl>
                                          <p:spTgt spid="18435">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8435">
                                            <p:txEl>
                                              <p:pRg st="1" end="1"/>
                                            </p:txEl>
                                          </p:spTgt>
                                        </p:tgtEl>
                                        <p:attrNameLst>
                                          <p:attrName>style.visibility</p:attrName>
                                        </p:attrNameLst>
                                      </p:cBhvr>
                                      <p:to>
                                        <p:strVal val="visible"/>
                                      </p:to>
                                    </p:set>
                                    <p:animEffect transition="in" filter="dissolve">
                                      <p:cBhvr>
                                        <p:cTn id="10" dur="500"/>
                                        <p:tgtEl>
                                          <p:spTgt spid="18435">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8435">
                                            <p:txEl>
                                              <p:pRg st="2" end="2"/>
                                            </p:txEl>
                                          </p:spTgt>
                                        </p:tgtEl>
                                        <p:attrNameLst>
                                          <p:attrName>style.visibility</p:attrName>
                                        </p:attrNameLst>
                                      </p:cBhvr>
                                      <p:to>
                                        <p:strVal val="visible"/>
                                      </p:to>
                                    </p:set>
                                    <p:animEffect transition="in" filter="dissolve">
                                      <p:cBhvr>
                                        <p:cTn id="13" dur="500"/>
                                        <p:tgtEl>
                                          <p:spTgt spid="1843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uiExpand="1" build="p"/>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0" y="457200"/>
            <a:ext cx="9144000" cy="1143000"/>
          </a:xfrm>
          <a:noFill/>
          <a:ln w="9525">
            <a:noFill/>
            <a:miter lim="800000"/>
            <a:headEnd/>
            <a:tailEnd/>
          </a:ln>
        </p:spPr>
        <p:txBody>
          <a:bodyPr vert="horz" wrap="square" lIns="91440" tIns="45720" rIns="91440" bIns="45720" numCol="1" anchor="ctr" anchorCtr="0" compatLnSpc="1">
            <a:prstTxWarp prst="textNoShape">
              <a:avLst/>
            </a:prstTxWarp>
          </a:bodyPr>
          <a:lstStyle/>
          <a:p>
            <a:pPr algn="ctr">
              <a:lnSpc>
                <a:spcPct val="75000"/>
              </a:lnSpc>
              <a:defRPr/>
            </a:pPr>
            <a:r>
              <a:rPr lang="en-US" sz="4000" dirty="0" smtClean="0">
                <a:solidFill>
                  <a:srgbClr val="FFFF00"/>
                </a:solidFill>
                <a:effectLst>
                  <a:outerShdw blurRad="38100" dist="38100" dir="2700000" algn="tl">
                    <a:srgbClr val="000000">
                      <a:alpha val="43137"/>
                    </a:srgbClr>
                  </a:outerShdw>
                </a:effectLst>
                <a:latin typeface="+mn-lt"/>
                <a:cs typeface="Arial" charset="0"/>
              </a:rPr>
              <a:t>Mitigation &amp; Flood Damage</a:t>
            </a:r>
          </a:p>
        </p:txBody>
      </p:sp>
      <p:sp>
        <p:nvSpPr>
          <p:cNvPr id="20483" name="Rectangle 3"/>
          <p:cNvSpPr>
            <a:spLocks noGrp="1"/>
          </p:cNvSpPr>
          <p:nvPr>
            <p:ph type="body" idx="1"/>
          </p:nvPr>
        </p:nvSpPr>
        <p:spPr>
          <a:xfrm>
            <a:off x="76200" y="1600200"/>
            <a:ext cx="8839200" cy="5181600"/>
          </a:xfrm>
          <a:noFill/>
        </p:spPr>
        <p:txBody>
          <a:bodyPr/>
          <a:lstStyle/>
          <a:p>
            <a:pPr eaLnBrk="1" hangingPunct="1">
              <a:lnSpc>
                <a:spcPct val="90000"/>
              </a:lnSpc>
              <a:spcBef>
                <a:spcPts val="600"/>
              </a:spcBef>
              <a:spcAft>
                <a:spcPts val="600"/>
              </a:spcAft>
              <a:buFont typeface="Georgia" pitchFamily="18" charset="0"/>
              <a:buNone/>
            </a:pPr>
            <a:r>
              <a:rPr lang="en-US" sz="3200" dirty="0" smtClean="0">
                <a:latin typeface="Calibri" pitchFamily="34" charset="0"/>
                <a:ea typeface="굴림" pitchFamily="34" charset="-127"/>
              </a:rPr>
              <a:t>In Coastal Texas:</a:t>
            </a:r>
          </a:p>
          <a:p>
            <a:pPr lvl="1" eaLnBrk="1" hangingPunct="1">
              <a:spcBef>
                <a:spcPts val="0"/>
              </a:spcBef>
              <a:spcAft>
                <a:spcPts val="600"/>
              </a:spcAft>
              <a:buClr>
                <a:srgbClr val="A04DA3"/>
              </a:buClr>
              <a:buSzTx/>
            </a:pPr>
            <a:r>
              <a:rPr lang="en-US" sz="3200" dirty="0" smtClean="0">
                <a:latin typeface="Calibri" pitchFamily="34" charset="0"/>
                <a:ea typeface="굴림" pitchFamily="34" charset="-127"/>
              </a:rPr>
              <a:t>Real unit increase in CRS equals $39,000 reduction in average property damage per flood. </a:t>
            </a:r>
          </a:p>
          <a:p>
            <a:pPr lvl="1" eaLnBrk="1" hangingPunct="1">
              <a:spcBef>
                <a:spcPts val="0"/>
              </a:spcBef>
              <a:spcAft>
                <a:spcPts val="600"/>
              </a:spcAft>
              <a:buClr>
                <a:srgbClr val="A04DA3"/>
              </a:buClr>
              <a:buSzTx/>
            </a:pPr>
            <a:r>
              <a:rPr lang="en-US" sz="3200" dirty="0" smtClean="0">
                <a:latin typeface="Calibri" pitchFamily="34" charset="0"/>
                <a:ea typeface="굴림" pitchFamily="34" charset="-127"/>
              </a:rPr>
              <a:t>If every jurisdiction maximized their CRS rating, cost of floods less than a quarter of $320 million observed. </a:t>
            </a:r>
          </a:p>
          <a:p>
            <a:pPr lvl="1" eaLnBrk="1" hangingPunct="1">
              <a:spcBef>
                <a:spcPts val="0"/>
              </a:spcBef>
              <a:spcAft>
                <a:spcPts val="600"/>
              </a:spcAft>
              <a:buClr>
                <a:srgbClr val="A04DA3"/>
              </a:buClr>
              <a:buSzTx/>
            </a:pPr>
            <a:r>
              <a:rPr lang="en-US" sz="3200" dirty="0" smtClean="0">
                <a:latin typeface="Calibri" pitchFamily="34" charset="0"/>
                <a:ea typeface="굴림" pitchFamily="34" charset="-127"/>
              </a:rPr>
              <a:t>Real unit increase in CRS decreases the odds of death and injury from a flood event by over 36%.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Effect transition="in" filter="blinds(horizontal)">
                                      <p:cBhvr>
                                        <p:cTn id="7" dur="500"/>
                                        <p:tgtEl>
                                          <p:spTgt spid="2048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483">
                                            <p:txEl>
                                              <p:pRg st="2" end="2"/>
                                            </p:txEl>
                                          </p:spTgt>
                                        </p:tgtEl>
                                        <p:attrNameLst>
                                          <p:attrName>style.visibility</p:attrName>
                                        </p:attrNameLst>
                                      </p:cBhvr>
                                      <p:to>
                                        <p:strVal val="visible"/>
                                      </p:to>
                                    </p:set>
                                    <p:animEffect transition="in" filter="blinds(horizontal)">
                                      <p:cBhvr>
                                        <p:cTn id="12" dur="500"/>
                                        <p:tgtEl>
                                          <p:spTgt spid="2048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483">
                                            <p:txEl>
                                              <p:pRg st="3" end="3"/>
                                            </p:txEl>
                                          </p:spTgt>
                                        </p:tgtEl>
                                        <p:attrNameLst>
                                          <p:attrName>style.visibility</p:attrName>
                                        </p:attrNameLst>
                                      </p:cBhvr>
                                      <p:to>
                                        <p:strVal val="visible"/>
                                      </p:to>
                                    </p:set>
                                    <p:animEffect transition="in" filter="blinds(horizontal)">
                                      <p:cBhvr>
                                        <p:cTn id="17" dur="500"/>
                                        <p:tgtEl>
                                          <p:spTgt spid="204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914400"/>
          </a:xfrm>
          <a:noFill/>
          <a:ln w="9525">
            <a:noFill/>
            <a:miter lim="800000"/>
            <a:headEnd/>
            <a:tailEnd/>
          </a:ln>
        </p:spPr>
        <p:txBody>
          <a:bodyPr vert="horz" wrap="square" lIns="91440" tIns="45720" rIns="91440" bIns="45720" numCol="1" anchor="ctr" anchorCtr="0" compatLnSpc="1">
            <a:prstTxWarp prst="textNoShape">
              <a:avLst/>
            </a:prstTxWarp>
          </a:bodyPr>
          <a:lstStyle/>
          <a:p>
            <a:pPr algn="ctr">
              <a:defRPr/>
            </a:pPr>
            <a:r>
              <a:rPr lang="en-US" sz="4000" dirty="0" smtClean="0">
                <a:solidFill>
                  <a:srgbClr val="FFFF00"/>
                </a:solidFill>
                <a:effectLst>
                  <a:outerShdw blurRad="38100" dist="38100" dir="2700000" algn="tl">
                    <a:srgbClr val="000000">
                      <a:alpha val="43137"/>
                    </a:srgbClr>
                  </a:outerShdw>
                </a:effectLst>
                <a:latin typeface="+mn-lt"/>
                <a:cs typeface="Arial" charset="0"/>
              </a:rPr>
              <a:t>Local Flood Mitigation Survey</a:t>
            </a:r>
          </a:p>
        </p:txBody>
      </p:sp>
      <p:sp>
        <p:nvSpPr>
          <p:cNvPr id="20483" name="Content Placeholder 2"/>
          <p:cNvSpPr>
            <a:spLocks noGrp="1"/>
          </p:cNvSpPr>
          <p:nvPr>
            <p:ph idx="1"/>
          </p:nvPr>
        </p:nvSpPr>
        <p:spPr>
          <a:xfrm>
            <a:off x="3581400" y="1828800"/>
            <a:ext cx="5257800" cy="3276600"/>
          </a:xfrm>
        </p:spPr>
        <p:txBody>
          <a:bodyPr/>
          <a:lstStyle/>
          <a:p>
            <a:r>
              <a:rPr lang="en-US" sz="3200" dirty="0" smtClean="0">
                <a:latin typeface="Calibri" pitchFamily="34" charset="0"/>
              </a:rPr>
              <a:t>All of FL and TX coastal watersheds sampled</a:t>
            </a:r>
          </a:p>
          <a:p>
            <a:r>
              <a:rPr lang="en-US" sz="3200" dirty="0" smtClean="0">
                <a:latin typeface="Calibri" pitchFamily="34" charset="0"/>
              </a:rPr>
              <a:t>Restricted to communities ≥ 5,000</a:t>
            </a:r>
          </a:p>
          <a:p>
            <a:r>
              <a:rPr lang="en-US" sz="3200" dirty="0" smtClean="0">
                <a:latin typeface="Calibri" pitchFamily="34" charset="0"/>
              </a:rPr>
              <a:t>Sample of 471 jurisdictions: 264 in Florida; 207 in Texas</a:t>
            </a:r>
          </a:p>
        </p:txBody>
      </p:sp>
      <p:pic>
        <p:nvPicPr>
          <p:cNvPr id="20484" name="Picture 49" descr="flood-wilma"/>
          <p:cNvPicPr>
            <a:picLocks noChangeAspect="1" noChangeArrowheads="1"/>
          </p:cNvPicPr>
          <p:nvPr/>
        </p:nvPicPr>
        <p:blipFill>
          <a:blip r:embed="rId3" cstate="print"/>
          <a:srcRect/>
          <a:stretch>
            <a:fillRect/>
          </a:stretch>
        </p:blipFill>
        <p:spPr bwMode="auto">
          <a:xfrm>
            <a:off x="399975" y="2057400"/>
            <a:ext cx="2952825" cy="2209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ectangle 4"/>
          <p:cNvSpPr/>
          <p:nvPr/>
        </p:nvSpPr>
        <p:spPr>
          <a:xfrm>
            <a:off x="533400" y="4953000"/>
            <a:ext cx="8077200" cy="1608133"/>
          </a:xfrm>
          <a:prstGeom prst="rect">
            <a:avLst/>
          </a:prstGeom>
        </p:spPr>
        <p:txBody>
          <a:bodyPr wrap="square">
            <a:spAutoFit/>
          </a:bodyPr>
          <a:lstStyle/>
          <a:p>
            <a:pPr marL="365125" lvl="0" indent="-255588" eaLnBrk="0" hangingPunct="0">
              <a:spcBef>
                <a:spcPts val="300"/>
              </a:spcBef>
              <a:buClr>
                <a:srgbClr val="A04DA3"/>
              </a:buClr>
              <a:buBlip>
                <a:blip r:embed="rId4"/>
              </a:buBlip>
            </a:pPr>
            <a:r>
              <a:rPr lang="en-US" sz="3200" dirty="0">
                <a:solidFill>
                  <a:prstClr val="white"/>
                </a:solidFill>
                <a:latin typeface="Calibri" pitchFamily="34" charset="0"/>
                <a:cs typeface="+mn-cs"/>
              </a:rPr>
              <a:t>173 local jurisdictions responded to survey</a:t>
            </a:r>
          </a:p>
          <a:p>
            <a:pPr marL="365125" lvl="0" indent="-255588" eaLnBrk="0" hangingPunct="0">
              <a:spcBef>
                <a:spcPts val="300"/>
              </a:spcBef>
              <a:buClr>
                <a:srgbClr val="A04DA3"/>
              </a:buClr>
              <a:buBlip>
                <a:blip r:embed="rId4"/>
              </a:buBlip>
            </a:pPr>
            <a:r>
              <a:rPr lang="en-US" sz="3200" dirty="0">
                <a:solidFill>
                  <a:prstClr val="white"/>
                </a:solidFill>
                <a:latin typeface="Calibri" pitchFamily="34" charset="0"/>
                <a:cs typeface="+mn-cs"/>
              </a:rPr>
              <a:t>5 structural, 14 non-structural mitigation techniques assessed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Effect transition="in" filter="dissolve">
                                      <p:cBhvr>
                                        <p:cTn id="7" dur="500"/>
                                        <p:tgtEl>
                                          <p:spTgt spid="204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0483">
                                            <p:txEl>
                                              <p:pRg st="1" end="1"/>
                                            </p:txEl>
                                          </p:spTgt>
                                        </p:tgtEl>
                                        <p:attrNameLst>
                                          <p:attrName>style.visibility</p:attrName>
                                        </p:attrNameLst>
                                      </p:cBhvr>
                                      <p:to>
                                        <p:strVal val="visible"/>
                                      </p:to>
                                    </p:set>
                                    <p:animEffect transition="in" filter="dissolve">
                                      <p:cBhvr>
                                        <p:cTn id="12" dur="500"/>
                                        <p:tgtEl>
                                          <p:spTgt spid="2048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0483">
                                            <p:txEl>
                                              <p:pRg st="2" end="2"/>
                                            </p:txEl>
                                          </p:spTgt>
                                        </p:tgtEl>
                                        <p:attrNameLst>
                                          <p:attrName>style.visibility</p:attrName>
                                        </p:attrNameLst>
                                      </p:cBhvr>
                                      <p:to>
                                        <p:strVal val="visible"/>
                                      </p:to>
                                    </p:set>
                                    <p:animEffect transition="in" filter="dissolve">
                                      <p:cBhvr>
                                        <p:cTn id="17" dur="500"/>
                                        <p:tgtEl>
                                          <p:spTgt spid="20483">
                                            <p:txEl>
                                              <p:pRg st="2" end="2"/>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dissolv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uiExpand="1" build="p"/>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ManagerSurvey"/>
          <p:cNvPicPr>
            <a:picLocks noChangeAspect="1" noChangeArrowheads="1"/>
          </p:cNvPicPr>
          <p:nvPr/>
        </p:nvPicPr>
        <p:blipFill>
          <a:blip r:embed="rId3" cstate="print"/>
          <a:srcRect/>
          <a:stretch>
            <a:fillRect/>
          </a:stretch>
        </p:blipFill>
        <p:spPr bwMode="auto">
          <a:xfrm>
            <a:off x="120650" y="1795463"/>
            <a:ext cx="8934450" cy="4629150"/>
          </a:xfrm>
          <a:prstGeom prst="rect">
            <a:avLst/>
          </a:prstGeom>
          <a:ln>
            <a:noFill/>
          </a:ln>
          <a:effectLst>
            <a:softEdge rad="112500"/>
          </a:effectLst>
        </p:spPr>
      </p:pic>
      <p:sp>
        <p:nvSpPr>
          <p:cNvPr id="5" name="Title 4"/>
          <p:cNvSpPr>
            <a:spLocks noGrp="1"/>
          </p:cNvSpPr>
          <p:nvPr>
            <p:ph type="title"/>
          </p:nvPr>
        </p:nvSpPr>
        <p:spPr>
          <a:xfrm>
            <a:off x="0" y="457200"/>
            <a:ext cx="9144000" cy="1066800"/>
          </a:xfrm>
          <a:noFill/>
          <a:ln w="9525">
            <a:noFill/>
            <a:miter lim="800000"/>
            <a:headEnd/>
            <a:tailEnd/>
          </a:ln>
        </p:spPr>
        <p:txBody>
          <a:bodyPr vert="horz" wrap="square" lIns="91440" tIns="45720" rIns="91440" bIns="45720" numCol="1" anchor="ctr" anchorCtr="0" compatLnSpc="1">
            <a:prstTxWarp prst="textNoShape">
              <a:avLst/>
            </a:prstTxWarp>
          </a:bodyPr>
          <a:lstStyle/>
          <a:p>
            <a:pPr algn="ctr">
              <a:defRPr/>
            </a:pPr>
            <a:r>
              <a:rPr lang="en-US" sz="4000" dirty="0" smtClean="0">
                <a:solidFill>
                  <a:srgbClr val="FFFF00"/>
                </a:solidFill>
                <a:effectLst>
                  <a:outerShdw blurRad="38100" dist="38100" dir="2700000" algn="tl">
                    <a:srgbClr val="000000">
                      <a:alpha val="43137"/>
                    </a:srgbClr>
                  </a:outerShdw>
                </a:effectLst>
                <a:latin typeface="+mn-lt"/>
                <a:cs typeface="Arial" charset="0"/>
              </a:rPr>
              <a:t>Localities Surveyed</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85800"/>
            <a:ext cx="9144000" cy="533400"/>
          </a:xfrm>
          <a:noFill/>
          <a:ln w="9525">
            <a:noFill/>
            <a:miter lim="800000"/>
            <a:headEnd/>
            <a:tailEnd/>
          </a:ln>
        </p:spPr>
        <p:txBody>
          <a:bodyPr vert="horz" wrap="square" lIns="91440" tIns="45720" rIns="91440" bIns="45720" numCol="1" anchor="ctr" anchorCtr="0" compatLnSpc="1">
            <a:prstTxWarp prst="textNoShape">
              <a:avLst/>
            </a:prstTxWarp>
          </a:bodyPr>
          <a:lstStyle/>
          <a:p>
            <a:pPr algn="ctr">
              <a:defRPr/>
            </a:pPr>
            <a:r>
              <a:rPr lang="en-US" sz="4000" dirty="0" smtClean="0">
                <a:solidFill>
                  <a:srgbClr val="FFFF00"/>
                </a:solidFill>
                <a:effectLst>
                  <a:outerShdw blurRad="38100" dist="38100" dir="2700000" algn="tl">
                    <a:srgbClr val="000000">
                      <a:alpha val="43137"/>
                    </a:srgbClr>
                  </a:outerShdw>
                </a:effectLst>
                <a:latin typeface="+mn-lt"/>
                <a:cs typeface="Arial" charset="0"/>
              </a:rPr>
              <a:t>Structural Mitigation Strategies</a:t>
            </a:r>
          </a:p>
        </p:txBody>
      </p:sp>
      <p:sp>
        <p:nvSpPr>
          <p:cNvPr id="22531" name="Content Placeholder 2"/>
          <p:cNvSpPr>
            <a:spLocks noGrp="1"/>
          </p:cNvSpPr>
          <p:nvPr>
            <p:ph idx="1"/>
          </p:nvPr>
        </p:nvSpPr>
        <p:spPr>
          <a:xfrm>
            <a:off x="4876800" y="2133600"/>
            <a:ext cx="3733800" cy="3429000"/>
          </a:xfrm>
        </p:spPr>
        <p:txBody>
          <a:bodyPr/>
          <a:lstStyle/>
          <a:p>
            <a:pPr>
              <a:spcAft>
                <a:spcPts val="1200"/>
              </a:spcAft>
            </a:pPr>
            <a:r>
              <a:rPr lang="en-US" sz="3200" b="1" dirty="0" smtClean="0">
                <a:latin typeface="Calibri" pitchFamily="34" charset="0"/>
              </a:rPr>
              <a:t>Retention</a:t>
            </a:r>
          </a:p>
          <a:p>
            <a:pPr>
              <a:spcAft>
                <a:spcPts val="1200"/>
              </a:spcAft>
            </a:pPr>
            <a:r>
              <a:rPr lang="en-US" sz="3200" b="1" dirty="0" smtClean="0">
                <a:latin typeface="Calibri" pitchFamily="34" charset="0"/>
              </a:rPr>
              <a:t>Levees</a:t>
            </a:r>
          </a:p>
          <a:p>
            <a:pPr>
              <a:spcAft>
                <a:spcPts val="1200"/>
              </a:spcAft>
            </a:pPr>
            <a:r>
              <a:rPr lang="en-US" sz="3200" b="1" dirty="0" smtClean="0">
                <a:latin typeface="Calibri" pitchFamily="34" charset="0"/>
              </a:rPr>
              <a:t>Channelization</a:t>
            </a:r>
          </a:p>
          <a:p>
            <a:pPr>
              <a:spcAft>
                <a:spcPts val="1200"/>
              </a:spcAft>
            </a:pPr>
            <a:r>
              <a:rPr lang="en-US" sz="3200" b="1" dirty="0" smtClean="0">
                <a:latin typeface="Calibri" pitchFamily="34" charset="0"/>
              </a:rPr>
              <a:t>Dams</a:t>
            </a:r>
          </a:p>
          <a:p>
            <a:pPr>
              <a:spcAft>
                <a:spcPts val="1200"/>
              </a:spcAft>
            </a:pPr>
            <a:r>
              <a:rPr lang="en-US" sz="3200" b="1" dirty="0" smtClean="0">
                <a:latin typeface="Calibri" pitchFamily="34" charset="0"/>
              </a:rPr>
              <a:t>Debris clearing</a:t>
            </a:r>
          </a:p>
          <a:p>
            <a:pPr>
              <a:spcAft>
                <a:spcPts val="1200"/>
              </a:spcAft>
              <a:buFont typeface="Georgia" pitchFamily="18" charset="0"/>
              <a:buNone/>
            </a:pPr>
            <a:endParaRPr lang="en-US" sz="2400" b="1" dirty="0" smtClean="0"/>
          </a:p>
        </p:txBody>
      </p:sp>
      <p:pic>
        <p:nvPicPr>
          <p:cNvPr id="22532" name="Picture 4" descr="image-custom">
            <a:hlinkClick r:id="rId3"/>
          </p:cNvPr>
          <p:cNvPicPr>
            <a:picLocks noChangeAspect="1" noChangeArrowheads="1"/>
          </p:cNvPicPr>
          <p:nvPr/>
        </p:nvPicPr>
        <p:blipFill>
          <a:blip r:embed="rId4" cstate="print">
            <a:lum bright="12000" contrast="6000"/>
          </a:blip>
          <a:srcRect/>
          <a:stretch>
            <a:fillRect/>
          </a:stretch>
        </p:blipFill>
        <p:spPr bwMode="auto">
          <a:xfrm>
            <a:off x="609600" y="2209800"/>
            <a:ext cx="3200400" cy="3200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Effect transition="in" filter="dissolve">
                                      <p:cBhvr>
                                        <p:cTn id="7" dur="500"/>
                                        <p:tgtEl>
                                          <p:spTgt spid="22531">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2531">
                                            <p:txEl>
                                              <p:pRg st="1" end="1"/>
                                            </p:txEl>
                                          </p:spTgt>
                                        </p:tgtEl>
                                        <p:attrNameLst>
                                          <p:attrName>style.visibility</p:attrName>
                                        </p:attrNameLst>
                                      </p:cBhvr>
                                      <p:to>
                                        <p:strVal val="visible"/>
                                      </p:to>
                                    </p:set>
                                    <p:animEffect transition="in" filter="dissolve">
                                      <p:cBhvr>
                                        <p:cTn id="10" dur="500"/>
                                        <p:tgtEl>
                                          <p:spTgt spid="22531">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2531">
                                            <p:txEl>
                                              <p:pRg st="2" end="2"/>
                                            </p:txEl>
                                          </p:spTgt>
                                        </p:tgtEl>
                                        <p:attrNameLst>
                                          <p:attrName>style.visibility</p:attrName>
                                        </p:attrNameLst>
                                      </p:cBhvr>
                                      <p:to>
                                        <p:strVal val="visible"/>
                                      </p:to>
                                    </p:set>
                                    <p:animEffect transition="in" filter="dissolve">
                                      <p:cBhvr>
                                        <p:cTn id="13" dur="500"/>
                                        <p:tgtEl>
                                          <p:spTgt spid="22531">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2531">
                                            <p:txEl>
                                              <p:pRg st="3" end="3"/>
                                            </p:txEl>
                                          </p:spTgt>
                                        </p:tgtEl>
                                        <p:attrNameLst>
                                          <p:attrName>style.visibility</p:attrName>
                                        </p:attrNameLst>
                                      </p:cBhvr>
                                      <p:to>
                                        <p:strVal val="visible"/>
                                      </p:to>
                                    </p:set>
                                    <p:animEffect transition="in" filter="dissolve">
                                      <p:cBhvr>
                                        <p:cTn id="16" dur="500"/>
                                        <p:tgtEl>
                                          <p:spTgt spid="22531">
                                            <p:txEl>
                                              <p:pRg st="3" end="3"/>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22531">
                                            <p:txEl>
                                              <p:pRg st="4" end="4"/>
                                            </p:txEl>
                                          </p:spTgt>
                                        </p:tgtEl>
                                        <p:attrNameLst>
                                          <p:attrName>style.visibility</p:attrName>
                                        </p:attrNameLst>
                                      </p:cBhvr>
                                      <p:to>
                                        <p:strVal val="visible"/>
                                      </p:to>
                                    </p:set>
                                    <p:animEffect transition="in" filter="dissolve">
                                      <p:cBhvr>
                                        <p:cTn id="19" dur="500"/>
                                        <p:tgtEl>
                                          <p:spTgt spid="225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a:noFill/>
          <a:ln w="9525">
            <a:noFill/>
            <a:miter lim="800000"/>
            <a:headEnd/>
            <a:tailEnd/>
          </a:ln>
        </p:spPr>
        <p:txBody>
          <a:bodyPr vert="horz" wrap="square" lIns="91440" tIns="45720" rIns="91440" bIns="45720" numCol="1" anchor="ctr" anchorCtr="0" compatLnSpc="1">
            <a:prstTxWarp prst="textNoShape">
              <a:avLst/>
            </a:prstTxWarp>
          </a:bodyPr>
          <a:lstStyle/>
          <a:p>
            <a:pPr algn="ctr">
              <a:defRPr/>
            </a:pPr>
            <a:r>
              <a:rPr lang="en-US" sz="4000" dirty="0" smtClean="0">
                <a:solidFill>
                  <a:srgbClr val="FFFF00"/>
                </a:solidFill>
                <a:effectLst>
                  <a:outerShdw blurRad="38100" dist="38100" dir="2700000" algn="tl">
                    <a:srgbClr val="000000">
                      <a:alpha val="43137"/>
                    </a:srgbClr>
                  </a:outerShdw>
                </a:effectLst>
                <a:latin typeface="+mn-lt"/>
                <a:cs typeface="Arial" charset="0"/>
              </a:rPr>
              <a:t>Non-Structural Mitigation Strategies</a:t>
            </a:r>
          </a:p>
        </p:txBody>
      </p:sp>
      <p:sp>
        <p:nvSpPr>
          <p:cNvPr id="23555" name="Content Placeholder 2"/>
          <p:cNvSpPr>
            <a:spLocks noGrp="1"/>
          </p:cNvSpPr>
          <p:nvPr>
            <p:ph sz="half" idx="1"/>
          </p:nvPr>
        </p:nvSpPr>
        <p:spPr>
          <a:xfrm>
            <a:off x="152400" y="1676400"/>
            <a:ext cx="4724400" cy="5181600"/>
          </a:xfrm>
        </p:spPr>
        <p:txBody>
          <a:bodyPr/>
          <a:lstStyle/>
          <a:p>
            <a:pPr>
              <a:lnSpc>
                <a:spcPct val="90000"/>
              </a:lnSpc>
              <a:spcBef>
                <a:spcPts val="0"/>
              </a:spcBef>
            </a:pPr>
            <a:r>
              <a:rPr lang="en-US" sz="3100" dirty="0" smtClean="0">
                <a:latin typeface="Calibri" pitchFamily="34" charset="0"/>
              </a:rPr>
              <a:t>Standalone Flood plans</a:t>
            </a:r>
          </a:p>
          <a:p>
            <a:pPr>
              <a:lnSpc>
                <a:spcPct val="90000"/>
              </a:lnSpc>
              <a:spcBef>
                <a:spcPts val="0"/>
              </a:spcBef>
            </a:pPr>
            <a:r>
              <a:rPr lang="en-US" sz="3100" dirty="0" smtClean="0">
                <a:latin typeface="Calibri" pitchFamily="34" charset="0"/>
              </a:rPr>
              <a:t>Zoning &amp; land use restrictions</a:t>
            </a:r>
          </a:p>
          <a:p>
            <a:pPr>
              <a:lnSpc>
                <a:spcPct val="90000"/>
              </a:lnSpc>
              <a:spcBef>
                <a:spcPts val="0"/>
              </a:spcBef>
            </a:pPr>
            <a:r>
              <a:rPr lang="en-US" sz="3100" dirty="0" smtClean="0">
                <a:latin typeface="Calibri" pitchFamily="34" charset="0"/>
              </a:rPr>
              <a:t>Setbacks &amp; Buffers</a:t>
            </a:r>
          </a:p>
          <a:p>
            <a:pPr>
              <a:lnSpc>
                <a:spcPct val="90000"/>
              </a:lnSpc>
              <a:spcBef>
                <a:spcPts val="0"/>
              </a:spcBef>
            </a:pPr>
            <a:r>
              <a:rPr lang="en-US" sz="3100" dirty="0" smtClean="0">
                <a:latin typeface="Calibri" pitchFamily="34" charset="0"/>
              </a:rPr>
              <a:t>Protected areas</a:t>
            </a:r>
          </a:p>
          <a:p>
            <a:pPr>
              <a:lnSpc>
                <a:spcPct val="90000"/>
              </a:lnSpc>
              <a:spcBef>
                <a:spcPts val="0"/>
              </a:spcBef>
            </a:pPr>
            <a:r>
              <a:rPr lang="en-US" sz="3100" dirty="0" smtClean="0">
                <a:latin typeface="Calibri" pitchFamily="34" charset="0"/>
              </a:rPr>
              <a:t>Land acquisition </a:t>
            </a:r>
          </a:p>
          <a:p>
            <a:pPr>
              <a:lnSpc>
                <a:spcPct val="90000"/>
              </a:lnSpc>
              <a:spcBef>
                <a:spcPts val="0"/>
              </a:spcBef>
            </a:pPr>
            <a:r>
              <a:rPr lang="en-US" sz="3100" dirty="0" smtClean="0">
                <a:latin typeface="Calibri" pitchFamily="34" charset="0"/>
              </a:rPr>
              <a:t>Education</a:t>
            </a:r>
          </a:p>
          <a:p>
            <a:pPr>
              <a:lnSpc>
                <a:spcPct val="90000"/>
              </a:lnSpc>
              <a:spcBef>
                <a:spcPts val="0"/>
              </a:spcBef>
            </a:pPr>
            <a:r>
              <a:rPr lang="en-US" sz="3100" dirty="0" smtClean="0">
                <a:latin typeface="Calibri" pitchFamily="34" charset="0"/>
              </a:rPr>
              <a:t>Training/technical assistance</a:t>
            </a:r>
          </a:p>
          <a:p>
            <a:pPr>
              <a:lnSpc>
                <a:spcPct val="90000"/>
              </a:lnSpc>
              <a:spcBef>
                <a:spcPts val="0"/>
              </a:spcBef>
            </a:pPr>
            <a:r>
              <a:rPr lang="en-US" sz="3100" dirty="0" smtClean="0">
                <a:latin typeface="Calibri" pitchFamily="34" charset="0"/>
              </a:rPr>
              <a:t>Intergovernmental agreements</a:t>
            </a:r>
            <a:endParaRPr lang="en-US" sz="3100" dirty="0" smtClean="0"/>
          </a:p>
        </p:txBody>
      </p:sp>
      <p:sp>
        <p:nvSpPr>
          <p:cNvPr id="23556" name="Content Placeholder 3"/>
          <p:cNvSpPr>
            <a:spLocks noGrp="1"/>
          </p:cNvSpPr>
          <p:nvPr>
            <p:ph sz="half" idx="2"/>
          </p:nvPr>
        </p:nvSpPr>
        <p:spPr>
          <a:xfrm>
            <a:off x="4876800" y="1676400"/>
            <a:ext cx="4191000" cy="4572000"/>
          </a:xfrm>
        </p:spPr>
        <p:txBody>
          <a:bodyPr/>
          <a:lstStyle/>
          <a:p>
            <a:pPr>
              <a:lnSpc>
                <a:spcPct val="90000"/>
              </a:lnSpc>
              <a:spcBef>
                <a:spcPts val="0"/>
              </a:spcBef>
            </a:pPr>
            <a:r>
              <a:rPr lang="en-US" sz="3100" dirty="0" smtClean="0">
                <a:latin typeface="Calibri" pitchFamily="34" charset="0"/>
              </a:rPr>
              <a:t>Referendums</a:t>
            </a:r>
          </a:p>
          <a:p>
            <a:pPr>
              <a:lnSpc>
                <a:spcPct val="90000"/>
              </a:lnSpc>
              <a:spcBef>
                <a:spcPts val="0"/>
              </a:spcBef>
            </a:pPr>
            <a:r>
              <a:rPr lang="en-US" sz="3100" dirty="0" smtClean="0">
                <a:latin typeface="Calibri" pitchFamily="34" charset="0"/>
              </a:rPr>
              <a:t>Computer models/forecasting</a:t>
            </a:r>
          </a:p>
          <a:p>
            <a:pPr>
              <a:lnSpc>
                <a:spcPct val="90000"/>
              </a:lnSpc>
              <a:spcBef>
                <a:spcPts val="0"/>
              </a:spcBef>
            </a:pPr>
            <a:r>
              <a:rPr lang="en-US" sz="3100" dirty="0" smtClean="0">
                <a:latin typeface="Calibri" pitchFamily="34" charset="0"/>
              </a:rPr>
              <a:t>Community block grants</a:t>
            </a:r>
          </a:p>
          <a:p>
            <a:pPr>
              <a:lnSpc>
                <a:spcPct val="90000"/>
              </a:lnSpc>
              <a:spcBef>
                <a:spcPts val="0"/>
              </a:spcBef>
            </a:pPr>
            <a:r>
              <a:rPr lang="en-US" sz="3100" dirty="0" smtClean="0">
                <a:latin typeface="Calibri" pitchFamily="34" charset="0"/>
              </a:rPr>
              <a:t>Specific Policies in Comp. Plan</a:t>
            </a:r>
          </a:p>
          <a:p>
            <a:pPr>
              <a:lnSpc>
                <a:spcPct val="90000"/>
              </a:lnSpc>
              <a:spcBef>
                <a:spcPts val="0"/>
              </a:spcBef>
            </a:pPr>
            <a:r>
              <a:rPr lang="en-US" sz="3100" dirty="0" smtClean="0">
                <a:latin typeface="Calibri" pitchFamily="34" charset="0"/>
              </a:rPr>
              <a:t>Construction codes</a:t>
            </a:r>
          </a:p>
          <a:p>
            <a:pPr>
              <a:lnSpc>
                <a:spcPct val="90000"/>
              </a:lnSpc>
              <a:spcBef>
                <a:spcPts val="0"/>
              </a:spcBef>
            </a:pPr>
            <a:r>
              <a:rPr lang="en-US" sz="3100" dirty="0" smtClean="0">
                <a:latin typeface="Calibri" pitchFamily="34" charset="0"/>
              </a:rPr>
              <a:t>Land development codes</a:t>
            </a:r>
          </a:p>
          <a:p>
            <a:pPr>
              <a:lnSpc>
                <a:spcPct val="90000"/>
              </a:lnSpc>
              <a:spcBef>
                <a:spcPts val="0"/>
              </a:spcBef>
            </a:pPr>
            <a:endParaRPr lang="en-US" sz="31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dissolve">
                                      <p:cBhvr>
                                        <p:cTn id="7" dur="500"/>
                                        <p:tgtEl>
                                          <p:spTgt spid="23555">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3555">
                                            <p:txEl>
                                              <p:pRg st="1" end="1"/>
                                            </p:txEl>
                                          </p:spTgt>
                                        </p:tgtEl>
                                        <p:attrNameLst>
                                          <p:attrName>style.visibility</p:attrName>
                                        </p:attrNameLst>
                                      </p:cBhvr>
                                      <p:to>
                                        <p:strVal val="visible"/>
                                      </p:to>
                                    </p:set>
                                    <p:animEffect transition="in" filter="dissolve">
                                      <p:cBhvr>
                                        <p:cTn id="10" dur="500"/>
                                        <p:tgtEl>
                                          <p:spTgt spid="23555">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3555">
                                            <p:txEl>
                                              <p:pRg st="2" end="2"/>
                                            </p:txEl>
                                          </p:spTgt>
                                        </p:tgtEl>
                                        <p:attrNameLst>
                                          <p:attrName>style.visibility</p:attrName>
                                        </p:attrNameLst>
                                      </p:cBhvr>
                                      <p:to>
                                        <p:strVal val="visible"/>
                                      </p:to>
                                    </p:set>
                                    <p:animEffect transition="in" filter="dissolve">
                                      <p:cBhvr>
                                        <p:cTn id="13" dur="500"/>
                                        <p:tgtEl>
                                          <p:spTgt spid="23555">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3555">
                                            <p:txEl>
                                              <p:pRg st="3" end="3"/>
                                            </p:txEl>
                                          </p:spTgt>
                                        </p:tgtEl>
                                        <p:attrNameLst>
                                          <p:attrName>style.visibility</p:attrName>
                                        </p:attrNameLst>
                                      </p:cBhvr>
                                      <p:to>
                                        <p:strVal val="visible"/>
                                      </p:to>
                                    </p:set>
                                    <p:animEffect transition="in" filter="dissolve">
                                      <p:cBhvr>
                                        <p:cTn id="16" dur="500"/>
                                        <p:tgtEl>
                                          <p:spTgt spid="23555">
                                            <p:txEl>
                                              <p:pRg st="3" end="3"/>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23555">
                                            <p:txEl>
                                              <p:pRg st="4" end="4"/>
                                            </p:txEl>
                                          </p:spTgt>
                                        </p:tgtEl>
                                        <p:attrNameLst>
                                          <p:attrName>style.visibility</p:attrName>
                                        </p:attrNameLst>
                                      </p:cBhvr>
                                      <p:to>
                                        <p:strVal val="visible"/>
                                      </p:to>
                                    </p:set>
                                    <p:animEffect transition="in" filter="dissolve">
                                      <p:cBhvr>
                                        <p:cTn id="19" dur="500"/>
                                        <p:tgtEl>
                                          <p:spTgt spid="23555">
                                            <p:txEl>
                                              <p:pRg st="4" end="4"/>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3555">
                                            <p:txEl>
                                              <p:pRg st="5" end="5"/>
                                            </p:txEl>
                                          </p:spTgt>
                                        </p:tgtEl>
                                        <p:attrNameLst>
                                          <p:attrName>style.visibility</p:attrName>
                                        </p:attrNameLst>
                                      </p:cBhvr>
                                      <p:to>
                                        <p:strVal val="visible"/>
                                      </p:to>
                                    </p:set>
                                    <p:animEffect transition="in" filter="dissolve">
                                      <p:cBhvr>
                                        <p:cTn id="22" dur="500"/>
                                        <p:tgtEl>
                                          <p:spTgt spid="23555">
                                            <p:txEl>
                                              <p:pRg st="5" end="5"/>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23555">
                                            <p:txEl>
                                              <p:pRg st="6" end="6"/>
                                            </p:txEl>
                                          </p:spTgt>
                                        </p:tgtEl>
                                        <p:attrNameLst>
                                          <p:attrName>style.visibility</p:attrName>
                                        </p:attrNameLst>
                                      </p:cBhvr>
                                      <p:to>
                                        <p:strVal val="visible"/>
                                      </p:to>
                                    </p:set>
                                    <p:animEffect transition="in" filter="dissolve">
                                      <p:cBhvr>
                                        <p:cTn id="25" dur="500"/>
                                        <p:tgtEl>
                                          <p:spTgt spid="23555">
                                            <p:txEl>
                                              <p:pRg st="6" end="6"/>
                                            </p:txEl>
                                          </p:spTgt>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23555">
                                            <p:txEl>
                                              <p:pRg st="7" end="7"/>
                                            </p:txEl>
                                          </p:spTgt>
                                        </p:tgtEl>
                                        <p:attrNameLst>
                                          <p:attrName>style.visibility</p:attrName>
                                        </p:attrNameLst>
                                      </p:cBhvr>
                                      <p:to>
                                        <p:strVal val="visible"/>
                                      </p:to>
                                    </p:set>
                                    <p:animEffect transition="in" filter="dissolve">
                                      <p:cBhvr>
                                        <p:cTn id="28" dur="500"/>
                                        <p:tgtEl>
                                          <p:spTgt spid="23555">
                                            <p:txEl>
                                              <p:pRg st="7" end="7"/>
                                            </p:txEl>
                                          </p:spTgt>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23556">
                                            <p:txEl>
                                              <p:pRg st="0" end="0"/>
                                            </p:txEl>
                                          </p:spTgt>
                                        </p:tgtEl>
                                        <p:attrNameLst>
                                          <p:attrName>style.visibility</p:attrName>
                                        </p:attrNameLst>
                                      </p:cBhvr>
                                      <p:to>
                                        <p:strVal val="visible"/>
                                      </p:to>
                                    </p:set>
                                    <p:animEffect transition="in" filter="dissolve">
                                      <p:cBhvr>
                                        <p:cTn id="31" dur="500"/>
                                        <p:tgtEl>
                                          <p:spTgt spid="23556">
                                            <p:txEl>
                                              <p:pRg st="0" end="0"/>
                                            </p:txEl>
                                          </p:spTgt>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23556">
                                            <p:txEl>
                                              <p:pRg st="1" end="1"/>
                                            </p:txEl>
                                          </p:spTgt>
                                        </p:tgtEl>
                                        <p:attrNameLst>
                                          <p:attrName>style.visibility</p:attrName>
                                        </p:attrNameLst>
                                      </p:cBhvr>
                                      <p:to>
                                        <p:strVal val="visible"/>
                                      </p:to>
                                    </p:set>
                                    <p:animEffect transition="in" filter="dissolve">
                                      <p:cBhvr>
                                        <p:cTn id="34" dur="500"/>
                                        <p:tgtEl>
                                          <p:spTgt spid="23556">
                                            <p:txEl>
                                              <p:pRg st="1" end="1"/>
                                            </p:txEl>
                                          </p:spTgt>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23556">
                                            <p:txEl>
                                              <p:pRg st="2" end="2"/>
                                            </p:txEl>
                                          </p:spTgt>
                                        </p:tgtEl>
                                        <p:attrNameLst>
                                          <p:attrName>style.visibility</p:attrName>
                                        </p:attrNameLst>
                                      </p:cBhvr>
                                      <p:to>
                                        <p:strVal val="visible"/>
                                      </p:to>
                                    </p:set>
                                    <p:animEffect transition="in" filter="dissolve">
                                      <p:cBhvr>
                                        <p:cTn id="37" dur="500"/>
                                        <p:tgtEl>
                                          <p:spTgt spid="23556">
                                            <p:txEl>
                                              <p:pRg st="2" end="2"/>
                                            </p:txEl>
                                          </p:spTgt>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23556">
                                            <p:txEl>
                                              <p:pRg st="3" end="3"/>
                                            </p:txEl>
                                          </p:spTgt>
                                        </p:tgtEl>
                                        <p:attrNameLst>
                                          <p:attrName>style.visibility</p:attrName>
                                        </p:attrNameLst>
                                      </p:cBhvr>
                                      <p:to>
                                        <p:strVal val="visible"/>
                                      </p:to>
                                    </p:set>
                                    <p:animEffect transition="in" filter="dissolve">
                                      <p:cBhvr>
                                        <p:cTn id="40" dur="500"/>
                                        <p:tgtEl>
                                          <p:spTgt spid="23556">
                                            <p:txEl>
                                              <p:pRg st="3" end="3"/>
                                            </p:txEl>
                                          </p:spTgt>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23556">
                                            <p:txEl>
                                              <p:pRg st="4" end="4"/>
                                            </p:txEl>
                                          </p:spTgt>
                                        </p:tgtEl>
                                        <p:attrNameLst>
                                          <p:attrName>style.visibility</p:attrName>
                                        </p:attrNameLst>
                                      </p:cBhvr>
                                      <p:to>
                                        <p:strVal val="visible"/>
                                      </p:to>
                                    </p:set>
                                    <p:animEffect transition="in" filter="dissolve">
                                      <p:cBhvr>
                                        <p:cTn id="43" dur="500"/>
                                        <p:tgtEl>
                                          <p:spTgt spid="23556">
                                            <p:txEl>
                                              <p:pRg st="4" end="4"/>
                                            </p:txEl>
                                          </p:spTgt>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23556">
                                            <p:txEl>
                                              <p:pRg st="5" end="5"/>
                                            </p:txEl>
                                          </p:spTgt>
                                        </p:tgtEl>
                                        <p:attrNameLst>
                                          <p:attrName>style.visibility</p:attrName>
                                        </p:attrNameLst>
                                      </p:cBhvr>
                                      <p:to>
                                        <p:strVal val="visible"/>
                                      </p:to>
                                    </p:set>
                                    <p:animEffect transition="in" filter="dissolve">
                                      <p:cBhvr>
                                        <p:cTn id="46" dur="500"/>
                                        <p:tgtEl>
                                          <p:spTgt spid="2355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P spid="23556"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685800"/>
            <a:ext cx="9144000" cy="533400"/>
          </a:xfrm>
          <a:noFill/>
          <a:ln w="9525">
            <a:noFill/>
            <a:miter lim="800000"/>
            <a:headEnd/>
            <a:tailEnd/>
          </a:ln>
        </p:spPr>
        <p:txBody>
          <a:bodyPr vert="horz" wrap="square" lIns="91440" tIns="45720" rIns="91440" bIns="45720" numCol="1" anchor="ctr" anchorCtr="0" compatLnSpc="1">
            <a:prstTxWarp prst="textNoShape">
              <a:avLst/>
            </a:prstTxWarp>
          </a:bodyPr>
          <a:lstStyle/>
          <a:p>
            <a:pPr algn="ctr">
              <a:defRPr/>
            </a:pPr>
            <a:r>
              <a:rPr lang="en-US" sz="4000" dirty="0" smtClean="0">
                <a:solidFill>
                  <a:srgbClr val="FFFF00"/>
                </a:solidFill>
                <a:effectLst>
                  <a:outerShdw blurRad="38100" dist="38100" dir="2700000" algn="tl">
                    <a:srgbClr val="000000">
                      <a:alpha val="43137"/>
                    </a:srgbClr>
                  </a:outerShdw>
                </a:effectLst>
                <a:latin typeface="+mn-lt"/>
                <a:cs typeface="Arial" charset="0"/>
              </a:rPr>
              <a:t>Organizational Capacity</a:t>
            </a:r>
          </a:p>
        </p:txBody>
      </p:sp>
      <p:sp>
        <p:nvSpPr>
          <p:cNvPr id="24579" name="Content Placeholder 3"/>
          <p:cNvSpPr>
            <a:spLocks noGrp="1"/>
          </p:cNvSpPr>
          <p:nvPr>
            <p:ph sz="half" idx="1"/>
          </p:nvPr>
        </p:nvSpPr>
        <p:spPr>
          <a:xfrm>
            <a:off x="304800" y="1828800"/>
            <a:ext cx="4114800" cy="4953000"/>
          </a:xfrm>
        </p:spPr>
        <p:txBody>
          <a:bodyPr/>
          <a:lstStyle/>
          <a:p>
            <a:r>
              <a:rPr lang="en-US" sz="3100" dirty="0" smtClean="0">
                <a:latin typeface="Calibri" pitchFamily="34" charset="0"/>
              </a:rPr>
              <a:t>Commitment</a:t>
            </a:r>
          </a:p>
          <a:p>
            <a:r>
              <a:rPr lang="en-US" sz="3100" dirty="0" smtClean="0">
                <a:latin typeface="Calibri" pitchFamily="34" charset="0"/>
              </a:rPr>
              <a:t>Sharing information</a:t>
            </a:r>
          </a:p>
          <a:p>
            <a:r>
              <a:rPr lang="en-US" sz="3100" dirty="0" smtClean="0">
                <a:latin typeface="Calibri" pitchFamily="34" charset="0"/>
              </a:rPr>
              <a:t>Verbal communication</a:t>
            </a:r>
          </a:p>
          <a:p>
            <a:r>
              <a:rPr lang="en-US" sz="3100" dirty="0" smtClean="0">
                <a:latin typeface="Calibri" pitchFamily="34" charset="0"/>
              </a:rPr>
              <a:t>Sharing resources</a:t>
            </a:r>
          </a:p>
          <a:p>
            <a:r>
              <a:rPr lang="en-US" sz="3100" dirty="0" smtClean="0">
                <a:latin typeface="Calibri" pitchFamily="34" charset="0"/>
              </a:rPr>
              <a:t>Networks</a:t>
            </a:r>
          </a:p>
          <a:p>
            <a:r>
              <a:rPr lang="en-US" sz="3100" dirty="0" smtClean="0">
                <a:latin typeface="Calibri" pitchFamily="34" charset="0"/>
              </a:rPr>
              <a:t>Leadership</a:t>
            </a:r>
          </a:p>
          <a:p>
            <a:r>
              <a:rPr lang="en-US" sz="3100" dirty="0" smtClean="0">
                <a:latin typeface="Calibri" pitchFamily="34" charset="0"/>
              </a:rPr>
              <a:t>Financial resources</a:t>
            </a:r>
          </a:p>
          <a:p>
            <a:r>
              <a:rPr lang="en-US" sz="3100" dirty="0" smtClean="0">
                <a:latin typeface="Calibri" pitchFamily="34" charset="0"/>
              </a:rPr>
              <a:t>Available staff</a:t>
            </a:r>
          </a:p>
          <a:p>
            <a:endParaRPr lang="en-US" sz="3100" dirty="0" smtClean="0"/>
          </a:p>
          <a:p>
            <a:endParaRPr lang="en-US" sz="3100" dirty="0" smtClean="0"/>
          </a:p>
        </p:txBody>
      </p:sp>
      <p:sp>
        <p:nvSpPr>
          <p:cNvPr id="24580" name="Content Placeholder 4"/>
          <p:cNvSpPr>
            <a:spLocks noGrp="1"/>
          </p:cNvSpPr>
          <p:nvPr>
            <p:ph sz="half" idx="2"/>
          </p:nvPr>
        </p:nvSpPr>
        <p:spPr>
          <a:xfrm>
            <a:off x="4724400" y="1828800"/>
            <a:ext cx="4038600" cy="4525962"/>
          </a:xfrm>
        </p:spPr>
        <p:txBody>
          <a:bodyPr/>
          <a:lstStyle/>
          <a:p>
            <a:r>
              <a:rPr lang="en-US" sz="3100" dirty="0" smtClean="0">
                <a:latin typeface="Calibri" pitchFamily="34" charset="0"/>
              </a:rPr>
              <a:t>Data quality</a:t>
            </a:r>
          </a:p>
          <a:p>
            <a:r>
              <a:rPr lang="en-US" sz="3100" dirty="0" smtClean="0">
                <a:latin typeface="Calibri" pitchFamily="34" charset="0"/>
              </a:rPr>
              <a:t>Adjustable policies</a:t>
            </a:r>
          </a:p>
          <a:p>
            <a:r>
              <a:rPr lang="en-US" sz="3100" dirty="0" smtClean="0">
                <a:latin typeface="Calibri" pitchFamily="34" charset="0"/>
              </a:rPr>
              <a:t>Long range planning</a:t>
            </a:r>
          </a:p>
          <a:p>
            <a:r>
              <a:rPr lang="en-US" sz="3100" dirty="0" smtClean="0">
                <a:latin typeface="Calibri" pitchFamily="34" charset="0"/>
              </a:rPr>
              <a:t>Human ecology</a:t>
            </a:r>
          </a:p>
          <a:p>
            <a:r>
              <a:rPr lang="en-US" sz="3100" dirty="0" smtClean="0">
                <a:latin typeface="Calibri" pitchFamily="34" charset="0"/>
              </a:rPr>
              <a:t>Hire and retain staff</a:t>
            </a:r>
          </a:p>
          <a:p>
            <a:r>
              <a:rPr lang="en-US" sz="3100" dirty="0" smtClean="0">
                <a:latin typeface="Calibri" pitchFamily="34" charset="0"/>
              </a:rPr>
              <a:t>Commitment of Public Officials</a:t>
            </a:r>
          </a:p>
          <a:p>
            <a:r>
              <a:rPr lang="en-US" sz="3100" dirty="0" smtClean="0">
                <a:latin typeface="Calibri" pitchFamily="34" charset="0"/>
              </a:rPr>
              <a:t>Public Participation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Effect transition="in" filter="dissolve">
                                      <p:cBhvr>
                                        <p:cTn id="7" dur="500"/>
                                        <p:tgtEl>
                                          <p:spTgt spid="24579">
                                            <p:txEl>
                                              <p:pRg st="0" end="0"/>
                                            </p:txEl>
                                          </p:spTgt>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4579">
                                            <p:txEl>
                                              <p:pRg st="1" end="1"/>
                                            </p:txEl>
                                          </p:spTgt>
                                        </p:tgtEl>
                                        <p:attrNameLst>
                                          <p:attrName>style.visibility</p:attrName>
                                        </p:attrNameLst>
                                      </p:cBhvr>
                                      <p:to>
                                        <p:strVal val="visible"/>
                                      </p:to>
                                    </p:set>
                                    <p:animEffect transition="in" filter="dissolve">
                                      <p:cBhvr>
                                        <p:cTn id="11" dur="500"/>
                                        <p:tgtEl>
                                          <p:spTgt spid="24579">
                                            <p:txEl>
                                              <p:pRg st="1" end="1"/>
                                            </p:txEl>
                                          </p:spTgt>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24579">
                                            <p:txEl>
                                              <p:pRg st="2" end="2"/>
                                            </p:txEl>
                                          </p:spTgt>
                                        </p:tgtEl>
                                        <p:attrNameLst>
                                          <p:attrName>style.visibility</p:attrName>
                                        </p:attrNameLst>
                                      </p:cBhvr>
                                      <p:to>
                                        <p:strVal val="visible"/>
                                      </p:to>
                                    </p:set>
                                    <p:animEffect transition="in" filter="dissolve">
                                      <p:cBhvr>
                                        <p:cTn id="15" dur="500"/>
                                        <p:tgtEl>
                                          <p:spTgt spid="24579">
                                            <p:txEl>
                                              <p:pRg st="2" end="2"/>
                                            </p:txEl>
                                          </p:spTgt>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24579">
                                            <p:txEl>
                                              <p:pRg st="3" end="3"/>
                                            </p:txEl>
                                          </p:spTgt>
                                        </p:tgtEl>
                                        <p:attrNameLst>
                                          <p:attrName>style.visibility</p:attrName>
                                        </p:attrNameLst>
                                      </p:cBhvr>
                                      <p:to>
                                        <p:strVal val="visible"/>
                                      </p:to>
                                    </p:set>
                                    <p:animEffect transition="in" filter="dissolve">
                                      <p:cBhvr>
                                        <p:cTn id="19" dur="500"/>
                                        <p:tgtEl>
                                          <p:spTgt spid="24579">
                                            <p:txEl>
                                              <p:pRg st="3" end="3"/>
                                            </p:txEl>
                                          </p:spTgt>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24579">
                                            <p:txEl>
                                              <p:pRg st="4" end="4"/>
                                            </p:txEl>
                                          </p:spTgt>
                                        </p:tgtEl>
                                        <p:attrNameLst>
                                          <p:attrName>style.visibility</p:attrName>
                                        </p:attrNameLst>
                                      </p:cBhvr>
                                      <p:to>
                                        <p:strVal val="visible"/>
                                      </p:to>
                                    </p:set>
                                    <p:animEffect transition="in" filter="dissolve">
                                      <p:cBhvr>
                                        <p:cTn id="23" dur="500"/>
                                        <p:tgtEl>
                                          <p:spTgt spid="24579">
                                            <p:txEl>
                                              <p:pRg st="4" end="4"/>
                                            </p:txEl>
                                          </p:spTgt>
                                        </p:tgtEl>
                                      </p:cBhvr>
                                    </p:animEffect>
                                  </p:childTnLst>
                                </p:cTn>
                              </p:par>
                            </p:childTnLst>
                          </p:cTn>
                        </p:par>
                        <p:par>
                          <p:cTn id="24" fill="hold">
                            <p:stCondLst>
                              <p:cond delay="2500"/>
                            </p:stCondLst>
                            <p:childTnLst>
                              <p:par>
                                <p:cTn id="25" presetID="9" presetClass="entr" presetSubtype="0" fill="hold" grpId="0" nodeType="afterEffect">
                                  <p:stCondLst>
                                    <p:cond delay="0"/>
                                  </p:stCondLst>
                                  <p:childTnLst>
                                    <p:set>
                                      <p:cBhvr>
                                        <p:cTn id="26" dur="1" fill="hold">
                                          <p:stCondLst>
                                            <p:cond delay="0"/>
                                          </p:stCondLst>
                                        </p:cTn>
                                        <p:tgtEl>
                                          <p:spTgt spid="24579">
                                            <p:txEl>
                                              <p:pRg st="5" end="5"/>
                                            </p:txEl>
                                          </p:spTgt>
                                        </p:tgtEl>
                                        <p:attrNameLst>
                                          <p:attrName>style.visibility</p:attrName>
                                        </p:attrNameLst>
                                      </p:cBhvr>
                                      <p:to>
                                        <p:strVal val="visible"/>
                                      </p:to>
                                    </p:set>
                                    <p:animEffect transition="in" filter="dissolve">
                                      <p:cBhvr>
                                        <p:cTn id="27" dur="500"/>
                                        <p:tgtEl>
                                          <p:spTgt spid="24579">
                                            <p:txEl>
                                              <p:pRg st="5" end="5"/>
                                            </p:txEl>
                                          </p:spTgt>
                                        </p:tgtEl>
                                      </p:cBhvr>
                                    </p:animEffect>
                                  </p:childTnLst>
                                </p:cTn>
                              </p:par>
                            </p:childTnLst>
                          </p:cTn>
                        </p:par>
                        <p:par>
                          <p:cTn id="28" fill="hold">
                            <p:stCondLst>
                              <p:cond delay="3000"/>
                            </p:stCondLst>
                            <p:childTnLst>
                              <p:par>
                                <p:cTn id="29" presetID="9" presetClass="entr" presetSubtype="0" fill="hold" grpId="0" nodeType="afterEffect">
                                  <p:stCondLst>
                                    <p:cond delay="0"/>
                                  </p:stCondLst>
                                  <p:childTnLst>
                                    <p:set>
                                      <p:cBhvr>
                                        <p:cTn id="30" dur="1" fill="hold">
                                          <p:stCondLst>
                                            <p:cond delay="0"/>
                                          </p:stCondLst>
                                        </p:cTn>
                                        <p:tgtEl>
                                          <p:spTgt spid="24579">
                                            <p:txEl>
                                              <p:pRg st="6" end="6"/>
                                            </p:txEl>
                                          </p:spTgt>
                                        </p:tgtEl>
                                        <p:attrNameLst>
                                          <p:attrName>style.visibility</p:attrName>
                                        </p:attrNameLst>
                                      </p:cBhvr>
                                      <p:to>
                                        <p:strVal val="visible"/>
                                      </p:to>
                                    </p:set>
                                    <p:animEffect transition="in" filter="dissolve">
                                      <p:cBhvr>
                                        <p:cTn id="31" dur="500"/>
                                        <p:tgtEl>
                                          <p:spTgt spid="24579">
                                            <p:txEl>
                                              <p:pRg st="6" end="6"/>
                                            </p:txEl>
                                          </p:spTgt>
                                        </p:tgtEl>
                                      </p:cBhvr>
                                    </p:animEffect>
                                  </p:childTnLst>
                                </p:cTn>
                              </p:par>
                            </p:childTnLst>
                          </p:cTn>
                        </p:par>
                        <p:par>
                          <p:cTn id="32" fill="hold">
                            <p:stCondLst>
                              <p:cond delay="3500"/>
                            </p:stCondLst>
                            <p:childTnLst>
                              <p:par>
                                <p:cTn id="33" presetID="9" presetClass="entr" presetSubtype="0" fill="hold" grpId="0" nodeType="afterEffect">
                                  <p:stCondLst>
                                    <p:cond delay="0"/>
                                  </p:stCondLst>
                                  <p:childTnLst>
                                    <p:set>
                                      <p:cBhvr>
                                        <p:cTn id="34" dur="1" fill="hold">
                                          <p:stCondLst>
                                            <p:cond delay="0"/>
                                          </p:stCondLst>
                                        </p:cTn>
                                        <p:tgtEl>
                                          <p:spTgt spid="24579">
                                            <p:txEl>
                                              <p:pRg st="7" end="7"/>
                                            </p:txEl>
                                          </p:spTgt>
                                        </p:tgtEl>
                                        <p:attrNameLst>
                                          <p:attrName>style.visibility</p:attrName>
                                        </p:attrNameLst>
                                      </p:cBhvr>
                                      <p:to>
                                        <p:strVal val="visible"/>
                                      </p:to>
                                    </p:set>
                                    <p:animEffect transition="in" filter="dissolve">
                                      <p:cBhvr>
                                        <p:cTn id="35" dur="500"/>
                                        <p:tgtEl>
                                          <p:spTgt spid="24579">
                                            <p:txEl>
                                              <p:pRg st="7" end="7"/>
                                            </p:txEl>
                                          </p:spTgt>
                                        </p:tgtEl>
                                      </p:cBhvr>
                                    </p:animEffect>
                                  </p:childTnLst>
                                </p:cTn>
                              </p:par>
                            </p:childTnLst>
                          </p:cTn>
                        </p:par>
                        <p:par>
                          <p:cTn id="36" fill="hold">
                            <p:stCondLst>
                              <p:cond delay="4000"/>
                            </p:stCondLst>
                            <p:childTnLst>
                              <p:par>
                                <p:cTn id="37" presetID="9" presetClass="entr" presetSubtype="0" fill="hold" grpId="0" nodeType="afterEffect">
                                  <p:stCondLst>
                                    <p:cond delay="0"/>
                                  </p:stCondLst>
                                  <p:childTnLst>
                                    <p:set>
                                      <p:cBhvr>
                                        <p:cTn id="38" dur="1" fill="hold">
                                          <p:stCondLst>
                                            <p:cond delay="0"/>
                                          </p:stCondLst>
                                        </p:cTn>
                                        <p:tgtEl>
                                          <p:spTgt spid="24580">
                                            <p:txEl>
                                              <p:pRg st="0" end="0"/>
                                            </p:txEl>
                                          </p:spTgt>
                                        </p:tgtEl>
                                        <p:attrNameLst>
                                          <p:attrName>style.visibility</p:attrName>
                                        </p:attrNameLst>
                                      </p:cBhvr>
                                      <p:to>
                                        <p:strVal val="visible"/>
                                      </p:to>
                                    </p:set>
                                    <p:animEffect transition="in" filter="dissolve">
                                      <p:cBhvr>
                                        <p:cTn id="39" dur="500"/>
                                        <p:tgtEl>
                                          <p:spTgt spid="24580">
                                            <p:txEl>
                                              <p:pRg st="0" end="0"/>
                                            </p:txEl>
                                          </p:spTgt>
                                        </p:tgtEl>
                                      </p:cBhvr>
                                    </p:animEffect>
                                  </p:childTnLst>
                                </p:cTn>
                              </p:par>
                            </p:childTnLst>
                          </p:cTn>
                        </p:par>
                        <p:par>
                          <p:cTn id="40" fill="hold">
                            <p:stCondLst>
                              <p:cond delay="4500"/>
                            </p:stCondLst>
                            <p:childTnLst>
                              <p:par>
                                <p:cTn id="41" presetID="9" presetClass="entr" presetSubtype="0" fill="hold" grpId="0" nodeType="afterEffect">
                                  <p:stCondLst>
                                    <p:cond delay="0"/>
                                  </p:stCondLst>
                                  <p:childTnLst>
                                    <p:set>
                                      <p:cBhvr>
                                        <p:cTn id="42" dur="1" fill="hold">
                                          <p:stCondLst>
                                            <p:cond delay="0"/>
                                          </p:stCondLst>
                                        </p:cTn>
                                        <p:tgtEl>
                                          <p:spTgt spid="24580">
                                            <p:txEl>
                                              <p:pRg st="1" end="1"/>
                                            </p:txEl>
                                          </p:spTgt>
                                        </p:tgtEl>
                                        <p:attrNameLst>
                                          <p:attrName>style.visibility</p:attrName>
                                        </p:attrNameLst>
                                      </p:cBhvr>
                                      <p:to>
                                        <p:strVal val="visible"/>
                                      </p:to>
                                    </p:set>
                                    <p:animEffect transition="in" filter="dissolve">
                                      <p:cBhvr>
                                        <p:cTn id="43" dur="500"/>
                                        <p:tgtEl>
                                          <p:spTgt spid="24580">
                                            <p:txEl>
                                              <p:pRg st="1" end="1"/>
                                            </p:txEl>
                                          </p:spTgt>
                                        </p:tgtEl>
                                      </p:cBhvr>
                                    </p:animEffec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24580">
                                            <p:txEl>
                                              <p:pRg st="2" end="2"/>
                                            </p:txEl>
                                          </p:spTgt>
                                        </p:tgtEl>
                                        <p:attrNameLst>
                                          <p:attrName>style.visibility</p:attrName>
                                        </p:attrNameLst>
                                      </p:cBhvr>
                                      <p:to>
                                        <p:strVal val="visible"/>
                                      </p:to>
                                    </p:set>
                                    <p:animEffect transition="in" filter="dissolve">
                                      <p:cBhvr>
                                        <p:cTn id="47" dur="500"/>
                                        <p:tgtEl>
                                          <p:spTgt spid="24580">
                                            <p:txEl>
                                              <p:pRg st="2" end="2"/>
                                            </p:txEl>
                                          </p:spTgt>
                                        </p:tgtEl>
                                      </p:cBhvr>
                                    </p:animEffect>
                                  </p:childTnLst>
                                </p:cTn>
                              </p:par>
                            </p:childTnLst>
                          </p:cTn>
                        </p:par>
                        <p:par>
                          <p:cTn id="48" fill="hold">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24580">
                                            <p:txEl>
                                              <p:pRg st="3" end="3"/>
                                            </p:txEl>
                                          </p:spTgt>
                                        </p:tgtEl>
                                        <p:attrNameLst>
                                          <p:attrName>style.visibility</p:attrName>
                                        </p:attrNameLst>
                                      </p:cBhvr>
                                      <p:to>
                                        <p:strVal val="visible"/>
                                      </p:to>
                                    </p:set>
                                    <p:animEffect transition="in" filter="dissolve">
                                      <p:cBhvr>
                                        <p:cTn id="51" dur="500"/>
                                        <p:tgtEl>
                                          <p:spTgt spid="24580">
                                            <p:txEl>
                                              <p:pRg st="3" end="3"/>
                                            </p:txEl>
                                          </p:spTgt>
                                        </p:tgtEl>
                                      </p:cBhvr>
                                    </p:animEffect>
                                  </p:childTnLst>
                                </p:cTn>
                              </p:par>
                            </p:childTnLst>
                          </p:cTn>
                        </p:par>
                        <p:par>
                          <p:cTn id="52" fill="hold">
                            <p:stCondLst>
                              <p:cond delay="6000"/>
                            </p:stCondLst>
                            <p:childTnLst>
                              <p:par>
                                <p:cTn id="53" presetID="9" presetClass="entr" presetSubtype="0" fill="hold" grpId="0" nodeType="afterEffect">
                                  <p:stCondLst>
                                    <p:cond delay="0"/>
                                  </p:stCondLst>
                                  <p:childTnLst>
                                    <p:set>
                                      <p:cBhvr>
                                        <p:cTn id="54" dur="1" fill="hold">
                                          <p:stCondLst>
                                            <p:cond delay="0"/>
                                          </p:stCondLst>
                                        </p:cTn>
                                        <p:tgtEl>
                                          <p:spTgt spid="24580">
                                            <p:txEl>
                                              <p:pRg st="4" end="4"/>
                                            </p:txEl>
                                          </p:spTgt>
                                        </p:tgtEl>
                                        <p:attrNameLst>
                                          <p:attrName>style.visibility</p:attrName>
                                        </p:attrNameLst>
                                      </p:cBhvr>
                                      <p:to>
                                        <p:strVal val="visible"/>
                                      </p:to>
                                    </p:set>
                                    <p:animEffect transition="in" filter="dissolve">
                                      <p:cBhvr>
                                        <p:cTn id="55" dur="500"/>
                                        <p:tgtEl>
                                          <p:spTgt spid="24580">
                                            <p:txEl>
                                              <p:pRg st="4" end="4"/>
                                            </p:txEl>
                                          </p:spTgt>
                                        </p:tgtEl>
                                      </p:cBhvr>
                                    </p:animEffect>
                                  </p:childTnLst>
                                </p:cTn>
                              </p:par>
                            </p:childTnLst>
                          </p:cTn>
                        </p:par>
                        <p:par>
                          <p:cTn id="56" fill="hold">
                            <p:stCondLst>
                              <p:cond delay="6500"/>
                            </p:stCondLst>
                            <p:childTnLst>
                              <p:par>
                                <p:cTn id="57" presetID="9" presetClass="entr" presetSubtype="0" fill="hold" grpId="0" nodeType="afterEffect">
                                  <p:stCondLst>
                                    <p:cond delay="0"/>
                                  </p:stCondLst>
                                  <p:childTnLst>
                                    <p:set>
                                      <p:cBhvr>
                                        <p:cTn id="58" dur="1" fill="hold">
                                          <p:stCondLst>
                                            <p:cond delay="0"/>
                                          </p:stCondLst>
                                        </p:cTn>
                                        <p:tgtEl>
                                          <p:spTgt spid="24580">
                                            <p:txEl>
                                              <p:pRg st="5" end="5"/>
                                            </p:txEl>
                                          </p:spTgt>
                                        </p:tgtEl>
                                        <p:attrNameLst>
                                          <p:attrName>style.visibility</p:attrName>
                                        </p:attrNameLst>
                                      </p:cBhvr>
                                      <p:to>
                                        <p:strVal val="visible"/>
                                      </p:to>
                                    </p:set>
                                    <p:animEffect transition="in" filter="dissolve">
                                      <p:cBhvr>
                                        <p:cTn id="59" dur="500"/>
                                        <p:tgtEl>
                                          <p:spTgt spid="24580">
                                            <p:txEl>
                                              <p:pRg st="5" end="5"/>
                                            </p:txEl>
                                          </p:spTgt>
                                        </p:tgtEl>
                                      </p:cBhvr>
                                    </p:animEffect>
                                  </p:childTnLst>
                                </p:cTn>
                              </p:par>
                            </p:childTnLst>
                          </p:cTn>
                        </p:par>
                        <p:par>
                          <p:cTn id="60" fill="hold">
                            <p:stCondLst>
                              <p:cond delay="7000"/>
                            </p:stCondLst>
                            <p:childTnLst>
                              <p:par>
                                <p:cTn id="61" presetID="9" presetClass="entr" presetSubtype="0" fill="hold" grpId="0" nodeType="afterEffect">
                                  <p:stCondLst>
                                    <p:cond delay="0"/>
                                  </p:stCondLst>
                                  <p:childTnLst>
                                    <p:set>
                                      <p:cBhvr>
                                        <p:cTn id="62" dur="1" fill="hold">
                                          <p:stCondLst>
                                            <p:cond delay="0"/>
                                          </p:stCondLst>
                                        </p:cTn>
                                        <p:tgtEl>
                                          <p:spTgt spid="24580">
                                            <p:txEl>
                                              <p:pRg st="6" end="6"/>
                                            </p:txEl>
                                          </p:spTgt>
                                        </p:tgtEl>
                                        <p:attrNameLst>
                                          <p:attrName>style.visibility</p:attrName>
                                        </p:attrNameLst>
                                      </p:cBhvr>
                                      <p:to>
                                        <p:strVal val="visible"/>
                                      </p:to>
                                    </p:set>
                                    <p:animEffect transition="in" filter="dissolve">
                                      <p:cBhvr>
                                        <p:cTn id="63" dur="500"/>
                                        <p:tgtEl>
                                          <p:spTgt spid="2458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P spid="24580" grpId="0" build="p"/>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4" name="Rectangle 2"/>
          <p:cNvSpPr>
            <a:spLocks noGrp="1" noChangeArrowheads="1"/>
          </p:cNvSpPr>
          <p:nvPr>
            <p:ph type="title" idx="4294967295"/>
          </p:nvPr>
        </p:nvSpPr>
        <p:spPr>
          <a:xfrm>
            <a:off x="0" y="609600"/>
            <a:ext cx="9144000" cy="762000"/>
          </a:xfrm>
        </p:spPr>
        <p:txBody>
          <a:bodyPr/>
          <a:lstStyle/>
          <a:p>
            <a:pPr algn="ctr">
              <a:defRPr/>
            </a:pPr>
            <a:r>
              <a:rPr lang="en-US" sz="3600" smtClean="0">
                <a:solidFill>
                  <a:schemeClr val="tx1"/>
                </a:solidFill>
                <a:effectLst>
                  <a:outerShdw blurRad="38100" dist="38100" dir="2700000" algn="tl">
                    <a:srgbClr val="FFFFFF"/>
                  </a:outerShdw>
                </a:effectLst>
                <a:cs typeface="Arial" charset="0"/>
              </a:rPr>
              <a:t>Rising Cost of Floods</a:t>
            </a:r>
          </a:p>
        </p:txBody>
      </p:sp>
      <p:sp>
        <p:nvSpPr>
          <p:cNvPr id="3075" name="Rectangle 3"/>
          <p:cNvSpPr>
            <a:spLocks noGrp="1" noChangeArrowheads="1"/>
          </p:cNvSpPr>
          <p:nvPr>
            <p:ph idx="4294967295"/>
          </p:nvPr>
        </p:nvSpPr>
        <p:spPr>
          <a:xfrm>
            <a:off x="533400" y="1905000"/>
            <a:ext cx="8077200" cy="4343400"/>
          </a:xfrm>
        </p:spPr>
        <p:txBody>
          <a:bodyPr/>
          <a:lstStyle/>
          <a:p>
            <a:r>
              <a:rPr lang="en-US" sz="3200" smtClean="0">
                <a:cs typeface="Arial" charset="0"/>
              </a:rPr>
              <a:t>Remain the costliest of all hazards in U.S.</a:t>
            </a:r>
          </a:p>
          <a:p>
            <a:pPr lvl="1"/>
            <a:r>
              <a:rPr lang="en-US" altLang="ko-KR" sz="2800" smtClean="0">
                <a:ea typeface="굴림" pitchFamily="34" charset="-127"/>
                <a:cs typeface="Arial" charset="0"/>
              </a:rPr>
              <a:t>$1.16 billion dollars of property damage every year, on average, from 1960 to 2005 (in 2000 US dollars). </a:t>
            </a:r>
          </a:p>
          <a:p>
            <a:pPr lvl="1"/>
            <a:r>
              <a:rPr lang="en-US" altLang="ko-KR" sz="2800" smtClean="0">
                <a:ea typeface="굴림" pitchFamily="34" charset="-127"/>
                <a:cs typeface="Arial" charset="0"/>
              </a:rPr>
              <a:t>2,353 persons were killed and 17,129 people injured by flood events from 1960 to 2005.</a:t>
            </a:r>
          </a:p>
          <a:p>
            <a:pPr lvl="1"/>
            <a:r>
              <a:rPr lang="en-US" altLang="ko-KR" sz="2800" smtClean="0">
                <a:ea typeface="굴림" pitchFamily="34" charset="-127"/>
                <a:cs typeface="Arial" charset="0"/>
              </a:rPr>
              <a:t>$41.7 million per year in flood losses 1960s in the U.S. compared to $378 million in 1990s (in 1960 US dollars).</a:t>
            </a:r>
            <a:endParaRPr lang="en-US" altLang="ko-KR" sz="2800" smtClean="0">
              <a:ea typeface="굴림" pitchFamily="34" charset="-127"/>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blinds(horizontal)">
                                      <p:cBhvr>
                                        <p:cTn id="7" dur="500"/>
                                        <p:tgtEl>
                                          <p:spTgt spid="3075">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75">
                                            <p:txEl>
                                              <p:pRg st="1" end="1"/>
                                            </p:txEl>
                                          </p:spTgt>
                                        </p:tgtEl>
                                        <p:attrNameLst>
                                          <p:attrName>style.visibility</p:attrName>
                                        </p:attrNameLst>
                                      </p:cBhvr>
                                      <p:to>
                                        <p:strVal val="visible"/>
                                      </p:to>
                                    </p:set>
                                    <p:animEffect transition="in" filter="blinds(horizontal)">
                                      <p:cBhvr>
                                        <p:cTn id="10" dur="500"/>
                                        <p:tgtEl>
                                          <p:spTgt spid="3075">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075">
                                            <p:txEl>
                                              <p:pRg st="2" end="2"/>
                                            </p:txEl>
                                          </p:spTgt>
                                        </p:tgtEl>
                                        <p:attrNameLst>
                                          <p:attrName>style.visibility</p:attrName>
                                        </p:attrNameLst>
                                      </p:cBhvr>
                                      <p:to>
                                        <p:strVal val="visible"/>
                                      </p:to>
                                    </p:set>
                                    <p:animEffect transition="in" filter="blinds(horizontal)">
                                      <p:cBhvr>
                                        <p:cTn id="13" dur="500"/>
                                        <p:tgtEl>
                                          <p:spTgt spid="3075">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075">
                                            <p:txEl>
                                              <p:pRg st="3" end="3"/>
                                            </p:txEl>
                                          </p:spTgt>
                                        </p:tgtEl>
                                        <p:attrNameLst>
                                          <p:attrName>style.visibility</p:attrName>
                                        </p:attrNameLst>
                                      </p:cBhvr>
                                      <p:to>
                                        <p:strVal val="visible"/>
                                      </p:to>
                                    </p:set>
                                    <p:animEffect transition="in" filter="blinds(horizontal)">
                                      <p:cBhvr>
                                        <p:cTn id="16" dur="500"/>
                                        <p:tgtEl>
                                          <p:spTgt spid="30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33400"/>
            <a:ext cx="9144000" cy="707886"/>
          </a:xfrm>
          <a:prstGeom prst="rect">
            <a:avLst/>
          </a:prstGeom>
        </p:spPr>
        <p:txBody>
          <a:bodyPr wrap="square">
            <a:spAutoFit/>
          </a:bodyPr>
          <a:lstStyle/>
          <a:p>
            <a:pPr algn="ctr"/>
            <a:r>
              <a:rPr lang="en-US" sz="4000" b="1" dirty="0" smtClean="0">
                <a:solidFill>
                  <a:srgbClr val="FFFF00"/>
                </a:solidFill>
                <a:effectLst>
                  <a:outerShdw blurRad="38100" dist="38100" dir="2700000" algn="tl">
                    <a:srgbClr val="000000">
                      <a:alpha val="43137"/>
                    </a:srgbClr>
                  </a:outerShdw>
                </a:effectLst>
                <a:latin typeface="Georgia"/>
                <a:ea typeface="+mj-ea"/>
              </a:rPr>
              <a:t>Structural Mitigation Techniques</a:t>
            </a:r>
            <a:endParaRPr lang="en-US" dirty="0"/>
          </a:p>
        </p:txBody>
      </p:sp>
      <p:grpSp>
        <p:nvGrpSpPr>
          <p:cNvPr id="10" name="Group 9"/>
          <p:cNvGrpSpPr/>
          <p:nvPr/>
        </p:nvGrpSpPr>
        <p:grpSpPr>
          <a:xfrm>
            <a:off x="914399" y="1600200"/>
            <a:ext cx="7406641" cy="5105400"/>
            <a:chOff x="914399" y="1600200"/>
            <a:chExt cx="7406641" cy="5105400"/>
          </a:xfrm>
        </p:grpSpPr>
        <p:grpSp>
          <p:nvGrpSpPr>
            <p:cNvPr id="8" name="Group 7"/>
            <p:cNvGrpSpPr/>
            <p:nvPr/>
          </p:nvGrpSpPr>
          <p:grpSpPr>
            <a:xfrm>
              <a:off x="914399" y="1600200"/>
              <a:ext cx="7406641" cy="5105400"/>
              <a:chOff x="914399" y="1447800"/>
              <a:chExt cx="7406641" cy="5105400"/>
            </a:xfrm>
          </p:grpSpPr>
          <p:sp>
            <p:nvSpPr>
              <p:cNvPr id="7" name="Rectangle 6"/>
              <p:cNvSpPr/>
              <p:nvPr/>
            </p:nvSpPr>
            <p:spPr>
              <a:xfrm>
                <a:off x="1066800" y="1447800"/>
                <a:ext cx="7254240" cy="507492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Picture2.png"/>
              <p:cNvPicPr>
                <a:picLocks noChangeAspect="1"/>
              </p:cNvPicPr>
              <p:nvPr/>
            </p:nvPicPr>
            <p:blipFill>
              <a:blip r:embed="rId3" cstate="print"/>
              <a:srcRect l="6639" t="18121" r="15871" b="6768"/>
              <a:stretch>
                <a:fillRect/>
              </a:stretch>
            </p:blipFill>
            <p:spPr>
              <a:xfrm>
                <a:off x="914399" y="1524000"/>
                <a:ext cx="7297615" cy="5029200"/>
              </a:xfrm>
              <a:prstGeom prst="rect">
                <a:avLst/>
              </a:prstGeom>
            </p:spPr>
          </p:pic>
        </p:grpSp>
        <p:pic>
          <p:nvPicPr>
            <p:cNvPr id="9" name="Picture 8" descr="Picture2.png"/>
            <p:cNvPicPr>
              <a:picLocks noChangeAspect="1"/>
            </p:cNvPicPr>
            <p:nvPr/>
          </p:nvPicPr>
          <p:blipFill>
            <a:blip r:embed="rId3" cstate="print"/>
            <a:srcRect l="84544" t="51313" r="1919" b="38707"/>
            <a:stretch>
              <a:fillRect/>
            </a:stretch>
          </p:blipFill>
          <p:spPr>
            <a:xfrm>
              <a:off x="5638800" y="3154680"/>
              <a:ext cx="1104900" cy="57912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11314"/>
            <a:ext cx="9144000" cy="707886"/>
          </a:xfrm>
          <a:prstGeom prst="rect">
            <a:avLst/>
          </a:prstGeom>
        </p:spPr>
        <p:txBody>
          <a:bodyPr wrap="square">
            <a:spAutoFit/>
          </a:bodyPr>
          <a:lstStyle/>
          <a:p>
            <a:pPr algn="ctr"/>
            <a:r>
              <a:rPr lang="en-US" sz="4000" b="1" dirty="0">
                <a:solidFill>
                  <a:srgbClr val="FFFF00"/>
                </a:solidFill>
                <a:effectLst>
                  <a:outerShdw blurRad="38100" dist="38100" dir="2700000" algn="tl">
                    <a:srgbClr val="000000">
                      <a:alpha val="43137"/>
                    </a:srgbClr>
                  </a:outerShdw>
                </a:effectLst>
                <a:latin typeface="Georgia"/>
                <a:ea typeface="+mj-ea"/>
              </a:rPr>
              <a:t>Mitigation </a:t>
            </a:r>
            <a:r>
              <a:rPr lang="en-US" sz="4000" b="1" dirty="0" smtClean="0">
                <a:solidFill>
                  <a:srgbClr val="FFFF00"/>
                </a:solidFill>
                <a:effectLst>
                  <a:outerShdw blurRad="38100" dist="38100" dir="2700000" algn="tl">
                    <a:srgbClr val="000000">
                      <a:alpha val="43137"/>
                    </a:srgbClr>
                  </a:outerShdw>
                </a:effectLst>
                <a:latin typeface="Georgia"/>
                <a:ea typeface="+mj-ea"/>
              </a:rPr>
              <a:t>Strategies</a:t>
            </a:r>
            <a:endParaRPr lang="en-US" dirty="0"/>
          </a:p>
        </p:txBody>
      </p:sp>
      <p:grpSp>
        <p:nvGrpSpPr>
          <p:cNvPr id="8" name="Group 7"/>
          <p:cNvGrpSpPr/>
          <p:nvPr/>
        </p:nvGrpSpPr>
        <p:grpSpPr>
          <a:xfrm>
            <a:off x="250371" y="1556657"/>
            <a:ext cx="8629650" cy="5162550"/>
            <a:chOff x="228600" y="1543050"/>
            <a:chExt cx="8629650" cy="5162550"/>
          </a:xfrm>
        </p:grpSpPr>
        <p:pic>
          <p:nvPicPr>
            <p:cNvPr id="5" name="Picture 4" descr="Picture1.jpg"/>
            <p:cNvPicPr>
              <a:picLocks noChangeAspect="1"/>
            </p:cNvPicPr>
            <p:nvPr/>
          </p:nvPicPr>
          <p:blipFill>
            <a:blip r:embed="rId3" cstate="print"/>
            <a:srcRect l="1889" t="16915" r="3039" b="5390"/>
            <a:stretch>
              <a:fillRect/>
            </a:stretch>
          </p:blipFill>
          <p:spPr>
            <a:xfrm>
              <a:off x="228600" y="1543050"/>
              <a:ext cx="8629650" cy="5162550"/>
            </a:xfrm>
            <a:prstGeom prst="rect">
              <a:avLst/>
            </a:prstGeom>
          </p:spPr>
        </p:pic>
        <p:pic>
          <p:nvPicPr>
            <p:cNvPr id="7" name="Picture 6" descr="Picture1.jpg"/>
            <p:cNvPicPr>
              <a:picLocks noChangeAspect="1"/>
            </p:cNvPicPr>
            <p:nvPr/>
          </p:nvPicPr>
          <p:blipFill>
            <a:blip r:embed="rId3" cstate="print">
              <a:clrChange>
                <a:clrFrom>
                  <a:srgbClr val="FFFFFF"/>
                </a:clrFrom>
                <a:clrTo>
                  <a:srgbClr val="FFFFFF">
                    <a:alpha val="0"/>
                  </a:srgbClr>
                </a:clrTo>
              </a:clrChange>
            </a:blip>
            <a:srcRect l="84788" t="7569" r="4298" b="84404"/>
            <a:stretch>
              <a:fillRect/>
            </a:stretch>
          </p:blipFill>
          <p:spPr>
            <a:xfrm>
              <a:off x="5962650" y="1543050"/>
              <a:ext cx="990600" cy="533400"/>
            </a:xfrm>
            <a:prstGeom prst="rect">
              <a:avLst/>
            </a:prstGeom>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2"/>
          <p:cNvSpPr>
            <a:spLocks noGrp="1"/>
          </p:cNvSpPr>
          <p:nvPr>
            <p:ph type="title"/>
          </p:nvPr>
        </p:nvSpPr>
        <p:spPr>
          <a:xfrm>
            <a:off x="457200" y="533400"/>
            <a:ext cx="8305800" cy="762000"/>
          </a:xfrm>
          <a:noFill/>
          <a:ln w="9525">
            <a:noFill/>
            <a:miter lim="800000"/>
            <a:headEnd/>
            <a:tailEnd/>
          </a:ln>
        </p:spPr>
        <p:txBody>
          <a:bodyPr vert="horz" wrap="square" lIns="91440" tIns="45720" rIns="91440" bIns="45720" numCol="1" anchor="ctr" anchorCtr="0" compatLnSpc="1">
            <a:prstTxWarp prst="textNoShape">
              <a:avLst/>
            </a:prstTxWarp>
          </a:bodyPr>
          <a:lstStyle/>
          <a:p>
            <a:pPr algn="ctr">
              <a:defRPr/>
            </a:pPr>
            <a:r>
              <a:rPr lang="en-US" sz="4000" dirty="0" smtClean="0">
                <a:solidFill>
                  <a:srgbClr val="FFFF00"/>
                </a:solidFill>
                <a:effectLst>
                  <a:outerShdw blurRad="38100" dist="38100" dir="2700000" algn="tl">
                    <a:srgbClr val="000000">
                      <a:alpha val="43137"/>
                    </a:srgbClr>
                  </a:outerShdw>
                </a:effectLst>
                <a:latin typeface="+mn-lt"/>
                <a:cs typeface="Arial" charset="0"/>
              </a:rPr>
              <a:t>Mitigation Strategies</a:t>
            </a:r>
          </a:p>
        </p:txBody>
      </p:sp>
      <p:graphicFrame>
        <p:nvGraphicFramePr>
          <p:cNvPr id="147459" name="Group 3"/>
          <p:cNvGraphicFramePr>
            <a:graphicFrameLocks noGrp="1"/>
          </p:cNvGraphicFramePr>
          <p:nvPr>
            <p:ph idx="1"/>
          </p:nvPr>
        </p:nvGraphicFramePr>
        <p:xfrm>
          <a:off x="228600" y="1691640"/>
          <a:ext cx="8686801" cy="4861560"/>
        </p:xfrm>
        <a:graphic>
          <a:graphicData uri="http://schemas.openxmlformats.org/drawingml/2006/table">
            <a:tbl>
              <a:tblPr/>
              <a:tblGrid>
                <a:gridCol w="1905000"/>
                <a:gridCol w="1524000"/>
                <a:gridCol w="1371600"/>
                <a:gridCol w="2133600"/>
                <a:gridCol w="1752601"/>
              </a:tblGrid>
              <a:tr h="381000">
                <a:tc>
                  <a:txBody>
                    <a:bodyPr/>
                    <a:lstStyle/>
                    <a:p>
                      <a:pPr marL="0" marR="0" lvl="0" indent="109538" algn="l" defTabSz="914400" rtl="0" eaLnBrk="0" fontAlgn="base" latinLnBrk="0" hangingPunct="0">
                        <a:lnSpc>
                          <a:spcPct val="100000"/>
                        </a:lnSpc>
                        <a:spcBef>
                          <a:spcPts val="0"/>
                        </a:spcBef>
                        <a:spcAft>
                          <a:spcPct val="0"/>
                        </a:spcAft>
                        <a:buClr>
                          <a:srgbClr val="A04DA3"/>
                        </a:buClr>
                        <a:buSzTx/>
                        <a:buFont typeface="Georgia" pitchFamily="18" charset="0"/>
                        <a:buNone/>
                        <a:tabLst/>
                      </a:pPr>
                      <a:endParaRPr kumimoji="0" lang="en-US" sz="1800" b="0" i="0" u="none" strike="noStrike" cap="none" normalizeH="0" baseline="0" dirty="0" smtClean="0">
                        <a:ln>
                          <a:noFill/>
                        </a:ln>
                        <a:solidFill>
                          <a:srgbClr val="CAE8AA"/>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1" u="none" strike="noStrike" cap="none" normalizeH="0" baseline="0" dirty="0" smtClean="0">
                          <a:ln>
                            <a:noFill/>
                          </a:ln>
                          <a:solidFill>
                            <a:srgbClr val="CAE8AA"/>
                          </a:solidFill>
                          <a:effectLst/>
                          <a:latin typeface="Calibri" pitchFamily="34" charset="0"/>
                          <a:cs typeface="Times New Roman" pitchFamily="18" charset="0"/>
                        </a:rPr>
                        <a:t>Florida</a:t>
                      </a:r>
                      <a:endParaRPr kumimoji="0" lang="en-US" sz="1800" b="1" i="0" u="none" strike="noStrike" cap="none" normalizeH="0" baseline="0" dirty="0" smtClean="0">
                        <a:ln>
                          <a:noFill/>
                        </a:ln>
                        <a:solidFill>
                          <a:srgbClr val="CAE8AA"/>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1" u="none" strike="noStrike" cap="none" normalizeH="0" baseline="0" smtClean="0">
                          <a:ln>
                            <a:noFill/>
                          </a:ln>
                          <a:solidFill>
                            <a:srgbClr val="CAE8AA"/>
                          </a:solidFill>
                          <a:effectLst/>
                          <a:latin typeface="Calibri" pitchFamily="34" charset="0"/>
                          <a:cs typeface="Times New Roman" pitchFamily="18" charset="0"/>
                        </a:rPr>
                        <a:t>Texas</a:t>
                      </a:r>
                      <a:endParaRPr kumimoji="0" lang="en-US" sz="1800" b="1" i="0" u="none" strike="noStrike" cap="none" normalizeH="0" baseline="0" smtClean="0">
                        <a:ln>
                          <a:noFill/>
                        </a:ln>
                        <a:solidFill>
                          <a:srgbClr val="CAE8AA"/>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1" u="none" strike="noStrike" cap="none" normalizeH="0" baseline="0" smtClean="0">
                          <a:ln>
                            <a:noFill/>
                          </a:ln>
                          <a:solidFill>
                            <a:srgbClr val="CAE8AA"/>
                          </a:solidFill>
                          <a:effectLst/>
                          <a:latin typeface="Calibri" pitchFamily="34" charset="0"/>
                          <a:cs typeface="Times New Roman" pitchFamily="18" charset="0"/>
                        </a:rPr>
                        <a:t>Mann-Whitney U</a:t>
                      </a:r>
                      <a:endParaRPr kumimoji="0" lang="en-US" sz="1800" b="1" i="0" u="none" strike="noStrike" cap="none" normalizeH="0" baseline="0" smtClean="0">
                        <a:ln>
                          <a:noFill/>
                        </a:ln>
                        <a:solidFill>
                          <a:srgbClr val="CAE8AA"/>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1" u="none" strike="noStrike" cap="none" normalizeH="0" baseline="0" dirty="0" smtClean="0">
                          <a:ln>
                            <a:noFill/>
                          </a:ln>
                          <a:solidFill>
                            <a:srgbClr val="CAE8AA"/>
                          </a:solidFill>
                          <a:effectLst/>
                          <a:latin typeface="Calibri" pitchFamily="34" charset="0"/>
                          <a:cs typeface="Times New Roman" pitchFamily="18" charset="0"/>
                        </a:rPr>
                        <a:t>Z-score</a:t>
                      </a:r>
                      <a:endParaRPr kumimoji="0" lang="en-US" sz="1800" b="1" i="0" u="none" strike="noStrike" cap="none" normalizeH="0" baseline="0" dirty="0" smtClean="0">
                        <a:ln>
                          <a:noFill/>
                        </a:ln>
                        <a:solidFill>
                          <a:srgbClr val="CAE8AA"/>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72604">
                <a:tc>
                  <a:txBody>
                    <a:bodyPr/>
                    <a:lstStyle/>
                    <a:p>
                      <a:pPr marL="0" marR="0" lvl="0" indent="0" algn="l"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cap="none" normalizeH="0" baseline="0" dirty="0" smtClean="0">
                          <a:ln>
                            <a:noFill/>
                          </a:ln>
                          <a:solidFill>
                            <a:srgbClr val="CAE8AA"/>
                          </a:solidFill>
                          <a:effectLst/>
                          <a:latin typeface="Calibri" pitchFamily="34" charset="0"/>
                          <a:cs typeface="Times New Roman" pitchFamily="18" charset="0"/>
                        </a:rPr>
                        <a:t>Standalone plan</a:t>
                      </a:r>
                      <a:endParaRPr kumimoji="0" lang="en-US" sz="1800" b="1" i="0" u="none" strike="noStrike" cap="none" normalizeH="0" baseline="0" dirty="0" smtClean="0">
                        <a:ln>
                          <a:noFill/>
                        </a:ln>
                        <a:solidFill>
                          <a:srgbClr val="CAE8AA"/>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dirty="0" smtClean="0">
                          <a:ln>
                            <a:noFill/>
                          </a:ln>
                          <a:solidFill>
                            <a:schemeClr val="bg1"/>
                          </a:solidFill>
                          <a:effectLst/>
                          <a:latin typeface="Calibri" pitchFamily="34" charset="0"/>
                          <a:cs typeface="Times New Roman" pitchFamily="18" charset="0"/>
                        </a:rPr>
                        <a:t>1.11</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dirty="0" smtClean="0">
                          <a:ln>
                            <a:noFill/>
                          </a:ln>
                          <a:solidFill>
                            <a:schemeClr val="bg1"/>
                          </a:solidFill>
                          <a:effectLst/>
                          <a:latin typeface="Calibri" pitchFamily="34" charset="0"/>
                          <a:cs typeface="Times New Roman" pitchFamily="18" charset="0"/>
                        </a:rPr>
                        <a:t>(.92)</a:t>
                      </a:r>
                      <a:endParaRPr kumimoji="0" lang="en-US" sz="1800" b="0" i="0" u="none" strike="noStrike" cap="none" normalizeH="0" baseline="0" dirty="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dirty="0" smtClean="0">
                          <a:ln>
                            <a:noFill/>
                          </a:ln>
                          <a:solidFill>
                            <a:schemeClr val="bg1"/>
                          </a:solidFill>
                          <a:effectLst/>
                          <a:latin typeface="Calibri" pitchFamily="34" charset="0"/>
                          <a:cs typeface="Times New Roman" pitchFamily="18" charset="0"/>
                        </a:rPr>
                        <a:t>1.04</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dirty="0" smtClean="0">
                          <a:ln>
                            <a:noFill/>
                          </a:ln>
                          <a:solidFill>
                            <a:schemeClr val="bg1"/>
                          </a:solidFill>
                          <a:effectLst/>
                          <a:latin typeface="Calibri" pitchFamily="34" charset="0"/>
                          <a:cs typeface="Times New Roman" pitchFamily="18" charset="0"/>
                        </a:rPr>
                        <a:t>(.83)</a:t>
                      </a:r>
                      <a:endParaRPr kumimoji="0" lang="en-US" sz="1800" b="0" i="0" u="none" strike="noStrike" cap="none" normalizeH="0" baseline="0" dirty="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smtClean="0">
                          <a:ln>
                            <a:noFill/>
                          </a:ln>
                          <a:solidFill>
                            <a:schemeClr val="bg1"/>
                          </a:solidFill>
                          <a:effectLst/>
                          <a:latin typeface="Calibri" pitchFamily="34" charset="0"/>
                          <a:cs typeface="Times New Roman" pitchFamily="18" charset="0"/>
                        </a:rPr>
                        <a:t>1207.0</a:t>
                      </a:r>
                      <a:endParaRPr kumimoji="0" lang="en-US" sz="1800" b="0" i="0" u="none" strike="noStrike" cap="none" normalizeH="0" baseline="0" smtClean="0">
                        <a:ln>
                          <a:noFill/>
                        </a:ln>
                        <a:solidFill>
                          <a:schemeClr val="bg1"/>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dirty="0" smtClean="0">
                          <a:ln>
                            <a:noFill/>
                          </a:ln>
                          <a:solidFill>
                            <a:schemeClr val="bg1"/>
                          </a:solidFill>
                          <a:effectLst/>
                          <a:latin typeface="Calibri" pitchFamily="34" charset="0"/>
                          <a:cs typeface="Times New Roman" pitchFamily="18" charset="0"/>
                        </a:rPr>
                        <a:t>-.453</a:t>
                      </a:r>
                      <a:endParaRPr kumimoji="0" lang="en-US" sz="1800" b="0" i="0" u="none" strike="noStrike" cap="none" normalizeH="0" baseline="0" dirty="0" smtClean="0">
                        <a:ln>
                          <a:noFill/>
                        </a:ln>
                        <a:solidFill>
                          <a:schemeClr val="bg1"/>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72604">
                <a:tc>
                  <a:txBody>
                    <a:bodyPr/>
                    <a:lstStyle/>
                    <a:p>
                      <a:pPr marL="0" marR="0" lvl="0" indent="0"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cap="none" normalizeH="0" baseline="0" dirty="0" smtClean="0">
                          <a:ln>
                            <a:noFill/>
                          </a:ln>
                          <a:solidFill>
                            <a:srgbClr val="CAE8AA"/>
                          </a:solidFill>
                          <a:effectLst/>
                          <a:latin typeface="Calibri" pitchFamily="34" charset="0"/>
                          <a:cs typeface="Times New Roman" pitchFamily="18" charset="0"/>
                        </a:rPr>
                        <a:t>Zoning</a:t>
                      </a:r>
                      <a:endParaRPr kumimoji="0" lang="en-US" sz="1800" b="1" i="0" u="none" strike="noStrike" cap="none" normalizeH="0" baseline="0" dirty="0" smtClean="0">
                        <a:ln>
                          <a:noFill/>
                        </a:ln>
                        <a:solidFill>
                          <a:srgbClr val="CAE8AA"/>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smtClean="0">
                          <a:ln>
                            <a:noFill/>
                          </a:ln>
                          <a:solidFill>
                            <a:schemeClr val="bg1"/>
                          </a:solidFill>
                          <a:effectLst/>
                          <a:latin typeface="Calibri" pitchFamily="34" charset="0"/>
                          <a:cs typeface="Times New Roman" pitchFamily="18" charset="0"/>
                        </a:rPr>
                        <a:t>1.29</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smtClean="0">
                          <a:ln>
                            <a:noFill/>
                          </a:ln>
                          <a:solidFill>
                            <a:schemeClr val="bg1"/>
                          </a:solidFill>
                          <a:effectLst/>
                          <a:latin typeface="Calibri" pitchFamily="34" charset="0"/>
                          <a:cs typeface="Times New Roman" pitchFamily="18" charset="0"/>
                        </a:rPr>
                        <a:t>(.85)   </a:t>
                      </a:r>
                      <a:endParaRPr kumimoji="0" lang="en-US" sz="1800" b="0" i="0" u="none" strike="noStrike" cap="none" normalizeH="0" baseline="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dirty="0" smtClean="0">
                          <a:ln>
                            <a:noFill/>
                          </a:ln>
                          <a:solidFill>
                            <a:schemeClr val="bg1"/>
                          </a:solidFill>
                          <a:effectLst/>
                          <a:latin typeface="Calibri" pitchFamily="34" charset="0"/>
                          <a:cs typeface="Times New Roman" pitchFamily="18" charset="0"/>
                        </a:rPr>
                        <a:t>0.60</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dirty="0" smtClean="0">
                          <a:ln>
                            <a:noFill/>
                          </a:ln>
                          <a:solidFill>
                            <a:schemeClr val="bg1"/>
                          </a:solidFill>
                          <a:effectLst/>
                          <a:latin typeface="Calibri" pitchFamily="34" charset="0"/>
                          <a:cs typeface="Times New Roman" pitchFamily="18" charset="0"/>
                        </a:rPr>
                        <a:t>(.87)</a:t>
                      </a:r>
                      <a:endParaRPr kumimoji="0" lang="en-US" sz="1800" b="0" i="0" u="none" strike="noStrike" cap="none" normalizeH="0" baseline="0" dirty="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dirty="0" smtClean="0">
                          <a:ln>
                            <a:noFill/>
                          </a:ln>
                          <a:solidFill>
                            <a:schemeClr val="bg1"/>
                          </a:solidFill>
                          <a:effectLst/>
                          <a:latin typeface="Calibri" pitchFamily="34" charset="0"/>
                          <a:cs typeface="Times New Roman" pitchFamily="18" charset="0"/>
                        </a:rPr>
                        <a:t>794.5</a:t>
                      </a:r>
                      <a:endParaRPr kumimoji="0" lang="en-US" sz="1800" b="0" i="0" u="none" strike="noStrike" cap="none" normalizeH="0" baseline="0" dirty="0" smtClean="0">
                        <a:ln>
                          <a:noFill/>
                        </a:ln>
                        <a:solidFill>
                          <a:schemeClr val="bg1"/>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cap="none" normalizeH="0" baseline="0" dirty="0" smtClean="0">
                          <a:ln>
                            <a:noFill/>
                          </a:ln>
                          <a:solidFill>
                            <a:srgbClr val="FF0000"/>
                          </a:solidFill>
                          <a:effectLst/>
                          <a:latin typeface="Calibri" pitchFamily="34" charset="0"/>
                          <a:cs typeface="Times New Roman" pitchFamily="18" charset="0"/>
                        </a:rPr>
                        <a:t>-3.779***</a:t>
                      </a:r>
                      <a:endParaRPr kumimoji="0" lang="en-US" sz="1800" b="1" i="0" u="none" strike="noStrike" cap="none" normalizeH="0" baseline="0" dirty="0" smtClean="0">
                        <a:ln>
                          <a:noFill/>
                        </a:ln>
                        <a:solidFill>
                          <a:srgbClr val="FF0000"/>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72604">
                <a:tc>
                  <a:txBody>
                    <a:bodyPr/>
                    <a:lstStyle/>
                    <a:p>
                      <a:pPr marL="0" marR="0" lvl="0" indent="0" algn="l"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cap="none" normalizeH="0" baseline="0" dirty="0" smtClean="0">
                          <a:ln>
                            <a:noFill/>
                          </a:ln>
                          <a:solidFill>
                            <a:srgbClr val="CAE8AA"/>
                          </a:solidFill>
                          <a:effectLst/>
                          <a:latin typeface="Calibri" pitchFamily="34" charset="0"/>
                          <a:cs typeface="Times New Roman" pitchFamily="18" charset="0"/>
                        </a:rPr>
                        <a:t>Setbacks</a:t>
                      </a:r>
                      <a:endParaRPr kumimoji="0" lang="en-US" sz="1800" b="1" i="0" u="none" strike="noStrike" cap="none" normalizeH="0" baseline="0" dirty="0" smtClean="0">
                        <a:ln>
                          <a:noFill/>
                        </a:ln>
                        <a:solidFill>
                          <a:srgbClr val="CAE8AA"/>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dirty="0" smtClean="0">
                          <a:ln>
                            <a:noFill/>
                          </a:ln>
                          <a:solidFill>
                            <a:schemeClr val="bg1"/>
                          </a:solidFill>
                          <a:effectLst/>
                          <a:latin typeface="Calibri" pitchFamily="34" charset="0"/>
                          <a:cs typeface="Times New Roman" pitchFamily="18" charset="0"/>
                        </a:rPr>
                        <a:t>1.36</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dirty="0" smtClean="0">
                          <a:ln>
                            <a:noFill/>
                          </a:ln>
                          <a:solidFill>
                            <a:schemeClr val="bg1"/>
                          </a:solidFill>
                          <a:effectLst/>
                          <a:latin typeface="Calibri" pitchFamily="34" charset="0"/>
                          <a:cs typeface="Times New Roman" pitchFamily="18" charset="0"/>
                        </a:rPr>
                        <a:t> (.82)  </a:t>
                      </a:r>
                      <a:endParaRPr kumimoji="0" lang="en-US" sz="1800" b="0" i="0" u="none" strike="noStrike" cap="none" normalizeH="0" baseline="0" dirty="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smtClean="0">
                          <a:ln>
                            <a:noFill/>
                          </a:ln>
                          <a:solidFill>
                            <a:schemeClr val="bg1"/>
                          </a:solidFill>
                          <a:effectLst/>
                          <a:latin typeface="Calibri" pitchFamily="34" charset="0"/>
                          <a:cs typeface="Times New Roman" pitchFamily="18" charset="0"/>
                        </a:rPr>
                        <a:t>0.75</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smtClean="0">
                          <a:ln>
                            <a:noFill/>
                          </a:ln>
                          <a:solidFill>
                            <a:schemeClr val="bg1"/>
                          </a:solidFill>
                          <a:effectLst/>
                          <a:latin typeface="Calibri" pitchFamily="34" charset="0"/>
                          <a:cs typeface="Times New Roman" pitchFamily="18" charset="0"/>
                        </a:rPr>
                        <a:t>(.79)</a:t>
                      </a:r>
                      <a:endParaRPr kumimoji="0" lang="en-US" sz="1800" b="0" i="0" u="none" strike="noStrike" cap="none" normalizeH="0" baseline="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dirty="0" smtClean="0">
                          <a:ln>
                            <a:noFill/>
                          </a:ln>
                          <a:solidFill>
                            <a:schemeClr val="bg1"/>
                          </a:solidFill>
                          <a:effectLst/>
                          <a:latin typeface="Calibri" pitchFamily="34" charset="0"/>
                          <a:cs typeface="Times New Roman" pitchFamily="18" charset="0"/>
                        </a:rPr>
                        <a:t>820.0</a:t>
                      </a:r>
                      <a:endParaRPr kumimoji="0" lang="en-US" sz="1800" b="0" i="0" u="none" strike="noStrike" cap="none" normalizeH="0" baseline="0" dirty="0" smtClean="0">
                        <a:ln>
                          <a:noFill/>
                        </a:ln>
                        <a:solidFill>
                          <a:schemeClr val="bg1"/>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cap="none" normalizeH="0" baseline="0" dirty="0" smtClean="0">
                          <a:ln>
                            <a:noFill/>
                          </a:ln>
                          <a:solidFill>
                            <a:srgbClr val="FF0000"/>
                          </a:solidFill>
                          <a:effectLst/>
                          <a:latin typeface="Calibri" pitchFamily="34" charset="0"/>
                          <a:cs typeface="Times New Roman" pitchFamily="18" charset="0"/>
                        </a:rPr>
                        <a:t>-3.643***</a:t>
                      </a:r>
                      <a:endParaRPr kumimoji="0" lang="en-US" sz="1800" b="1" i="0" u="none" strike="noStrike" cap="none" normalizeH="0" baseline="0" dirty="0" smtClean="0">
                        <a:ln>
                          <a:noFill/>
                        </a:ln>
                        <a:solidFill>
                          <a:srgbClr val="FF0000"/>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72604">
                <a:tc>
                  <a:txBody>
                    <a:bodyPr/>
                    <a:lstStyle/>
                    <a:p>
                      <a:pPr marL="365125" marR="0" lvl="0" indent="-255588" algn="l"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cap="none" normalizeH="0" baseline="0" dirty="0" smtClean="0">
                          <a:ln>
                            <a:noFill/>
                          </a:ln>
                          <a:solidFill>
                            <a:srgbClr val="CAE8AA"/>
                          </a:solidFill>
                          <a:effectLst/>
                          <a:latin typeface="Calibri" pitchFamily="34" charset="0"/>
                          <a:cs typeface="Times New Roman" pitchFamily="18" charset="0"/>
                        </a:rPr>
                        <a:t>Protected areas</a:t>
                      </a:r>
                      <a:endParaRPr kumimoji="0" lang="en-US" sz="1800" b="1" i="0" u="none" strike="noStrike" cap="none" normalizeH="0" baseline="0" dirty="0" smtClean="0">
                        <a:ln>
                          <a:noFill/>
                        </a:ln>
                        <a:solidFill>
                          <a:srgbClr val="CAE8AA"/>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smtClean="0">
                          <a:ln>
                            <a:noFill/>
                          </a:ln>
                          <a:solidFill>
                            <a:schemeClr val="bg1"/>
                          </a:solidFill>
                          <a:effectLst/>
                          <a:latin typeface="Calibri" pitchFamily="34" charset="0"/>
                          <a:cs typeface="Times New Roman" pitchFamily="18" charset="0"/>
                        </a:rPr>
                        <a:t>1.27</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smtClean="0">
                          <a:ln>
                            <a:noFill/>
                          </a:ln>
                          <a:solidFill>
                            <a:schemeClr val="bg1"/>
                          </a:solidFill>
                          <a:effectLst/>
                          <a:latin typeface="Calibri" pitchFamily="34" charset="0"/>
                          <a:cs typeface="Times New Roman" pitchFamily="18" charset="0"/>
                        </a:rPr>
                        <a:t> (.80)  </a:t>
                      </a:r>
                      <a:endParaRPr kumimoji="0" lang="en-US" sz="1800" b="0" i="0" u="none" strike="noStrike" cap="none" normalizeH="0" baseline="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dirty="0" smtClean="0">
                          <a:ln>
                            <a:noFill/>
                          </a:ln>
                          <a:solidFill>
                            <a:schemeClr val="bg1"/>
                          </a:solidFill>
                          <a:effectLst/>
                          <a:latin typeface="Calibri" pitchFamily="34" charset="0"/>
                          <a:cs typeface="Times New Roman" pitchFamily="18" charset="0"/>
                        </a:rPr>
                        <a:t>0.48</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dirty="0" smtClean="0">
                          <a:ln>
                            <a:noFill/>
                          </a:ln>
                          <a:solidFill>
                            <a:schemeClr val="bg1"/>
                          </a:solidFill>
                          <a:effectLst/>
                          <a:latin typeface="Calibri" pitchFamily="34" charset="0"/>
                          <a:cs typeface="Times New Roman" pitchFamily="18" charset="0"/>
                        </a:rPr>
                        <a:t>(.65)</a:t>
                      </a:r>
                      <a:endParaRPr kumimoji="0" lang="en-US" sz="1800" b="0" i="0" u="none" strike="noStrike" cap="none" normalizeH="0" baseline="0" dirty="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dirty="0" smtClean="0">
                          <a:ln>
                            <a:noFill/>
                          </a:ln>
                          <a:solidFill>
                            <a:schemeClr val="bg1"/>
                          </a:solidFill>
                          <a:effectLst/>
                          <a:latin typeface="Calibri" pitchFamily="34" charset="0"/>
                          <a:cs typeface="Times New Roman" pitchFamily="18" charset="0"/>
                        </a:rPr>
                        <a:t>640.0</a:t>
                      </a:r>
                      <a:endParaRPr kumimoji="0" lang="en-US" sz="1800" b="0" i="0" u="none" strike="noStrike" cap="none" normalizeH="0" baseline="0" dirty="0" smtClean="0">
                        <a:ln>
                          <a:noFill/>
                        </a:ln>
                        <a:solidFill>
                          <a:schemeClr val="bg1"/>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cap="none" normalizeH="0" baseline="0" dirty="0" smtClean="0">
                          <a:ln>
                            <a:noFill/>
                          </a:ln>
                          <a:solidFill>
                            <a:srgbClr val="FF0000"/>
                          </a:solidFill>
                          <a:effectLst/>
                          <a:latin typeface="Calibri" pitchFamily="34" charset="0"/>
                          <a:cs typeface="Times New Roman" pitchFamily="18" charset="0"/>
                        </a:rPr>
                        <a:t>-4.785***</a:t>
                      </a:r>
                      <a:endParaRPr kumimoji="0" lang="en-US" sz="1800" b="1" i="0" u="none" strike="noStrike" cap="none" normalizeH="0" baseline="0" dirty="0" smtClean="0">
                        <a:ln>
                          <a:noFill/>
                        </a:ln>
                        <a:solidFill>
                          <a:srgbClr val="FF0000"/>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72604">
                <a:tc>
                  <a:txBody>
                    <a:bodyPr/>
                    <a:lstStyle/>
                    <a:p>
                      <a:pPr marL="114300" marR="0" lvl="0" indent="-114300" algn="l"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cap="none" normalizeH="0" baseline="0" dirty="0" smtClean="0">
                          <a:ln>
                            <a:noFill/>
                          </a:ln>
                          <a:solidFill>
                            <a:srgbClr val="CAE8AA"/>
                          </a:solidFill>
                          <a:effectLst/>
                          <a:latin typeface="Calibri" pitchFamily="34" charset="0"/>
                          <a:cs typeface="Times New Roman" pitchFamily="18" charset="0"/>
                        </a:rPr>
                        <a:t>Land acquisition </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smtClean="0">
                          <a:ln>
                            <a:noFill/>
                          </a:ln>
                          <a:solidFill>
                            <a:schemeClr val="bg1"/>
                          </a:solidFill>
                          <a:effectLst/>
                          <a:latin typeface="Calibri" pitchFamily="34" charset="0"/>
                          <a:cs typeface="Times New Roman" pitchFamily="18" charset="0"/>
                        </a:rPr>
                        <a:t>.89</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smtClean="0">
                          <a:ln>
                            <a:noFill/>
                          </a:ln>
                          <a:solidFill>
                            <a:schemeClr val="bg1"/>
                          </a:solidFill>
                          <a:effectLst/>
                          <a:latin typeface="Calibri" pitchFamily="34" charset="0"/>
                          <a:cs typeface="Times New Roman" pitchFamily="18" charset="0"/>
                        </a:rPr>
                        <a:t>(.76)</a:t>
                      </a:r>
                      <a:endParaRPr kumimoji="0" lang="en-US" sz="1800" b="0" i="0" u="none" strike="noStrike" cap="none" normalizeH="0" baseline="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smtClean="0">
                          <a:ln>
                            <a:noFill/>
                          </a:ln>
                          <a:solidFill>
                            <a:schemeClr val="bg1"/>
                          </a:solidFill>
                          <a:effectLst/>
                          <a:latin typeface="Calibri" pitchFamily="34" charset="0"/>
                          <a:cs typeface="Times New Roman" pitchFamily="18" charset="0"/>
                        </a:rPr>
                        <a:t>.60</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smtClean="0">
                          <a:ln>
                            <a:noFill/>
                          </a:ln>
                          <a:solidFill>
                            <a:schemeClr val="bg1"/>
                          </a:solidFill>
                          <a:effectLst/>
                          <a:latin typeface="Calibri" pitchFamily="34" charset="0"/>
                          <a:cs typeface="Times New Roman" pitchFamily="18" charset="0"/>
                        </a:rPr>
                        <a:t>(.74)</a:t>
                      </a:r>
                      <a:endParaRPr kumimoji="0" lang="en-US" sz="1800" b="0" i="0" u="none" strike="noStrike" cap="none" normalizeH="0" baseline="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dirty="0" smtClean="0">
                          <a:ln>
                            <a:noFill/>
                          </a:ln>
                          <a:solidFill>
                            <a:schemeClr val="bg1"/>
                          </a:solidFill>
                          <a:effectLst/>
                          <a:latin typeface="Calibri" pitchFamily="34" charset="0"/>
                          <a:cs typeface="Times New Roman" pitchFamily="18" charset="0"/>
                        </a:rPr>
                        <a:t>1044.0</a:t>
                      </a:r>
                      <a:endParaRPr kumimoji="0" lang="en-US" sz="1800" b="0" i="0" u="none" strike="noStrike" cap="none" normalizeH="0" baseline="0" dirty="0" smtClean="0">
                        <a:ln>
                          <a:noFill/>
                        </a:ln>
                        <a:solidFill>
                          <a:schemeClr val="bg1"/>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cap="none" normalizeH="0" baseline="0" dirty="0" smtClean="0">
                          <a:ln>
                            <a:noFill/>
                          </a:ln>
                          <a:solidFill>
                            <a:srgbClr val="FF0000"/>
                          </a:solidFill>
                          <a:effectLst/>
                          <a:latin typeface="Calibri" pitchFamily="34" charset="0"/>
                          <a:cs typeface="Times New Roman" pitchFamily="18" charset="0"/>
                        </a:rPr>
                        <a:t>-1.969**</a:t>
                      </a:r>
                      <a:endParaRPr kumimoji="0" lang="en-US" sz="1800" b="1" i="0" u="none" strike="noStrike" cap="none" normalizeH="0" baseline="0" dirty="0" smtClean="0">
                        <a:ln>
                          <a:noFill/>
                        </a:ln>
                        <a:solidFill>
                          <a:srgbClr val="FF0000"/>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72604">
                <a:tc>
                  <a:txBody>
                    <a:bodyPr/>
                    <a:lstStyle/>
                    <a:p>
                      <a:pPr marL="365125" marR="0" lvl="0" indent="-255588" algn="l"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cap="none" normalizeH="0" baseline="0" dirty="0" smtClean="0">
                          <a:ln>
                            <a:noFill/>
                          </a:ln>
                          <a:solidFill>
                            <a:srgbClr val="CAE8AA"/>
                          </a:solidFill>
                          <a:effectLst/>
                          <a:latin typeface="Calibri" pitchFamily="34" charset="0"/>
                          <a:cs typeface="Times New Roman" pitchFamily="18" charset="0"/>
                        </a:rPr>
                        <a:t>Education</a:t>
                      </a:r>
                      <a:endParaRPr kumimoji="0" lang="en-US" sz="1800" b="1" i="0" u="none" strike="noStrike" cap="none" normalizeH="0" baseline="0" dirty="0" smtClean="0">
                        <a:ln>
                          <a:noFill/>
                        </a:ln>
                        <a:solidFill>
                          <a:srgbClr val="CAE8AA"/>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smtClean="0">
                          <a:ln>
                            <a:noFill/>
                          </a:ln>
                          <a:solidFill>
                            <a:schemeClr val="bg1"/>
                          </a:solidFill>
                          <a:effectLst/>
                          <a:latin typeface="Calibri" pitchFamily="34" charset="0"/>
                          <a:cs typeface="Times New Roman" pitchFamily="18" charset="0"/>
                        </a:rPr>
                        <a:t>1.27</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smtClean="0">
                          <a:ln>
                            <a:noFill/>
                          </a:ln>
                          <a:solidFill>
                            <a:schemeClr val="bg1"/>
                          </a:solidFill>
                          <a:effectLst/>
                          <a:latin typeface="Calibri" pitchFamily="34" charset="0"/>
                          <a:cs typeface="Times New Roman" pitchFamily="18" charset="0"/>
                        </a:rPr>
                        <a:t>(.80)</a:t>
                      </a:r>
                      <a:endParaRPr kumimoji="0" lang="en-US" sz="1800" b="0" i="0" u="none" strike="noStrike" cap="none" normalizeH="0" baseline="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smtClean="0">
                          <a:ln>
                            <a:noFill/>
                          </a:ln>
                          <a:solidFill>
                            <a:schemeClr val="bg1"/>
                          </a:solidFill>
                          <a:effectLst/>
                          <a:latin typeface="Calibri" pitchFamily="34" charset="0"/>
                          <a:cs typeface="Times New Roman" pitchFamily="18" charset="0"/>
                        </a:rPr>
                        <a:t>1.19</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smtClean="0">
                          <a:ln>
                            <a:noFill/>
                          </a:ln>
                          <a:solidFill>
                            <a:schemeClr val="bg1"/>
                          </a:solidFill>
                          <a:effectLst/>
                          <a:latin typeface="Calibri" pitchFamily="34" charset="0"/>
                          <a:cs typeface="Times New Roman" pitchFamily="18" charset="0"/>
                        </a:rPr>
                        <a:t>(.49)</a:t>
                      </a:r>
                      <a:endParaRPr kumimoji="0" lang="en-US" sz="1800" b="0" i="0" u="none" strike="noStrike" cap="none" normalizeH="0" baseline="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dirty="0" smtClean="0">
                          <a:ln>
                            <a:noFill/>
                          </a:ln>
                          <a:solidFill>
                            <a:schemeClr val="bg1"/>
                          </a:solidFill>
                          <a:effectLst/>
                          <a:latin typeface="Calibri" pitchFamily="34" charset="0"/>
                          <a:cs typeface="Times New Roman" pitchFamily="18" charset="0"/>
                        </a:rPr>
                        <a:t>1219.5</a:t>
                      </a:r>
                      <a:endParaRPr kumimoji="0" lang="en-US" sz="1800" b="0" i="0" u="none" strike="noStrike" cap="none" normalizeH="0" baseline="0" dirty="0" smtClean="0">
                        <a:ln>
                          <a:noFill/>
                        </a:ln>
                        <a:solidFill>
                          <a:schemeClr val="bg1"/>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dirty="0" smtClean="0">
                          <a:ln>
                            <a:noFill/>
                          </a:ln>
                          <a:solidFill>
                            <a:schemeClr val="bg1"/>
                          </a:solidFill>
                          <a:effectLst/>
                          <a:latin typeface="Calibri" pitchFamily="34" charset="0"/>
                          <a:cs typeface="Times New Roman" pitchFamily="18" charset="0"/>
                        </a:rPr>
                        <a:t>-.934</a:t>
                      </a:r>
                      <a:endParaRPr kumimoji="0" lang="en-US" sz="1800" b="0" i="0" u="none" strike="noStrike" cap="none" normalizeH="0" baseline="0" dirty="0" smtClean="0">
                        <a:ln>
                          <a:noFill/>
                        </a:ln>
                        <a:solidFill>
                          <a:schemeClr val="bg1"/>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72604">
                <a:tc>
                  <a:txBody>
                    <a:bodyPr/>
                    <a:lstStyle/>
                    <a:p>
                      <a:pPr marL="365125" marR="0" lvl="0" indent="-255588" algn="l"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cap="none" normalizeH="0" baseline="0" dirty="0" smtClean="0">
                          <a:ln>
                            <a:noFill/>
                          </a:ln>
                          <a:solidFill>
                            <a:srgbClr val="CAE8AA"/>
                          </a:solidFill>
                          <a:effectLst/>
                          <a:latin typeface="Calibri" pitchFamily="34" charset="0"/>
                          <a:cs typeface="Times New Roman" pitchFamily="18" charset="0"/>
                        </a:rPr>
                        <a:t>Training</a:t>
                      </a:r>
                      <a:endParaRPr kumimoji="0" lang="en-US" sz="1800" b="1" i="0" u="none" strike="noStrike" cap="none" normalizeH="0" baseline="0" dirty="0" smtClean="0">
                        <a:ln>
                          <a:noFill/>
                        </a:ln>
                        <a:solidFill>
                          <a:srgbClr val="CAE8AA"/>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smtClean="0">
                          <a:ln>
                            <a:noFill/>
                          </a:ln>
                          <a:solidFill>
                            <a:schemeClr val="bg1"/>
                          </a:solidFill>
                          <a:effectLst/>
                          <a:latin typeface="Calibri" pitchFamily="34" charset="0"/>
                          <a:cs typeface="Times New Roman" pitchFamily="18" charset="0"/>
                        </a:rPr>
                        <a:t>1.14</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smtClean="0">
                          <a:ln>
                            <a:noFill/>
                          </a:ln>
                          <a:solidFill>
                            <a:schemeClr val="bg1"/>
                          </a:solidFill>
                          <a:effectLst/>
                          <a:latin typeface="Calibri" pitchFamily="34" charset="0"/>
                          <a:cs typeface="Times New Roman" pitchFamily="18" charset="0"/>
                        </a:rPr>
                        <a:t>(.56)</a:t>
                      </a:r>
                      <a:endParaRPr kumimoji="0" lang="en-US" sz="1800" b="0" i="0" u="none" strike="noStrike" cap="none" normalizeH="0" baseline="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smtClean="0">
                          <a:ln>
                            <a:noFill/>
                          </a:ln>
                          <a:solidFill>
                            <a:schemeClr val="bg1"/>
                          </a:solidFill>
                          <a:effectLst/>
                          <a:latin typeface="Calibri" pitchFamily="34" charset="0"/>
                          <a:cs typeface="Times New Roman" pitchFamily="18" charset="0"/>
                        </a:rPr>
                        <a:t>1.17</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smtClean="0">
                          <a:ln>
                            <a:noFill/>
                          </a:ln>
                          <a:solidFill>
                            <a:schemeClr val="bg1"/>
                          </a:solidFill>
                          <a:effectLst/>
                          <a:latin typeface="Calibri" pitchFamily="34" charset="0"/>
                          <a:cs typeface="Times New Roman" pitchFamily="18" charset="0"/>
                        </a:rPr>
                        <a:t>(.64)</a:t>
                      </a:r>
                      <a:endParaRPr kumimoji="0" lang="en-US" sz="1800" b="0" i="0" u="none" strike="noStrike" cap="none" normalizeH="0" baseline="0" smtClean="0">
                        <a:ln>
                          <a:noFill/>
                        </a:ln>
                        <a:solidFill>
                          <a:schemeClr val="bg1"/>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dirty="0" smtClean="0">
                          <a:ln>
                            <a:noFill/>
                          </a:ln>
                          <a:solidFill>
                            <a:schemeClr val="bg1"/>
                          </a:solidFill>
                          <a:effectLst/>
                          <a:latin typeface="Calibri" pitchFamily="34" charset="0"/>
                          <a:cs typeface="Times New Roman" pitchFamily="18" charset="0"/>
                        </a:rPr>
                        <a:t>1328.0</a:t>
                      </a:r>
                      <a:endParaRPr kumimoji="0" lang="en-US" sz="1800" b="0" i="0" u="none" strike="noStrike" cap="none" normalizeH="0" baseline="0" dirty="0" smtClean="0">
                        <a:ln>
                          <a:noFill/>
                        </a:ln>
                        <a:solidFill>
                          <a:schemeClr val="bg1"/>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cap="none" normalizeH="0" baseline="0" dirty="0" smtClean="0">
                          <a:ln>
                            <a:noFill/>
                          </a:ln>
                          <a:solidFill>
                            <a:schemeClr val="bg1"/>
                          </a:solidFill>
                          <a:effectLst/>
                          <a:latin typeface="Calibri" pitchFamily="34" charset="0"/>
                          <a:cs typeface="Times New Roman" pitchFamily="18" charset="0"/>
                        </a:rPr>
                        <a:t>-.121</a:t>
                      </a:r>
                      <a:endParaRPr kumimoji="0" lang="en-US" sz="1800" b="0" i="0" u="none" strike="noStrike" cap="none" normalizeH="0" baseline="0" dirty="0" smtClean="0">
                        <a:ln>
                          <a:noFill/>
                        </a:ln>
                        <a:solidFill>
                          <a:schemeClr val="bg1"/>
                        </a:solidFill>
                        <a:effectLst/>
                        <a:latin typeface="Calibri" pitchFamily="34"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47459"/>
                                        </p:tgtEl>
                                        <p:attrNameLst>
                                          <p:attrName>style.visibility</p:attrName>
                                        </p:attrNameLst>
                                      </p:cBhvr>
                                      <p:to>
                                        <p:strVal val="visible"/>
                                      </p:to>
                                    </p:set>
                                    <p:animEffect transition="in" filter="dissolve">
                                      <p:cBhvr>
                                        <p:cTn id="7" dur="500"/>
                                        <p:tgtEl>
                                          <p:spTgt spid="147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2"/>
          <p:cNvSpPr>
            <a:spLocks noGrp="1"/>
          </p:cNvSpPr>
          <p:nvPr>
            <p:ph type="title"/>
          </p:nvPr>
        </p:nvSpPr>
        <p:spPr>
          <a:xfrm>
            <a:off x="0" y="609600"/>
            <a:ext cx="9144000" cy="685800"/>
          </a:xfrm>
          <a:noFill/>
          <a:ln w="9525">
            <a:noFill/>
            <a:miter lim="800000"/>
            <a:headEnd/>
            <a:tailEnd/>
          </a:ln>
        </p:spPr>
        <p:txBody>
          <a:bodyPr vert="horz" wrap="square" lIns="91440" tIns="45720" rIns="91440" bIns="45720" numCol="1" anchor="ctr" anchorCtr="0" compatLnSpc="1">
            <a:prstTxWarp prst="textNoShape">
              <a:avLst/>
            </a:prstTxWarp>
          </a:bodyPr>
          <a:lstStyle/>
          <a:p>
            <a:pPr algn="ctr">
              <a:defRPr/>
            </a:pPr>
            <a:r>
              <a:rPr lang="en-US" sz="4000" dirty="0" smtClean="0">
                <a:solidFill>
                  <a:srgbClr val="FFFF00"/>
                </a:solidFill>
                <a:effectLst>
                  <a:outerShdw blurRad="38100" dist="38100" dir="2700000" algn="tl">
                    <a:srgbClr val="000000">
                      <a:alpha val="43137"/>
                    </a:srgbClr>
                  </a:outerShdw>
                </a:effectLst>
                <a:latin typeface="+mn-lt"/>
                <a:cs typeface="Arial" charset="0"/>
              </a:rPr>
              <a:t>Mitigation Strategies</a:t>
            </a:r>
          </a:p>
        </p:txBody>
      </p:sp>
      <p:graphicFrame>
        <p:nvGraphicFramePr>
          <p:cNvPr id="422915" name="Group 3"/>
          <p:cNvGraphicFramePr>
            <a:graphicFrameLocks noGrp="1"/>
          </p:cNvGraphicFramePr>
          <p:nvPr>
            <p:ph idx="1"/>
          </p:nvPr>
        </p:nvGraphicFramePr>
        <p:xfrm>
          <a:off x="228600" y="1752600"/>
          <a:ext cx="8686800" cy="4876800"/>
        </p:xfrm>
        <a:graphic>
          <a:graphicData uri="http://schemas.openxmlformats.org/drawingml/2006/table">
            <a:tbl>
              <a:tblPr/>
              <a:tblGrid>
                <a:gridCol w="3200400"/>
                <a:gridCol w="1143000"/>
                <a:gridCol w="914400"/>
                <a:gridCol w="1981200"/>
                <a:gridCol w="1447800"/>
              </a:tblGrid>
              <a:tr h="396240">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endParaRPr kumimoji="0" lang="en-US" sz="1800" b="1" i="0" u="none" strike="noStrike" kern="1200" cap="none" normalizeH="0" baseline="0" dirty="0" smtClean="0">
                        <a:ln>
                          <a:noFill/>
                        </a:ln>
                        <a:solidFill>
                          <a:srgbClr val="CAE8AA"/>
                        </a:solidFill>
                        <a:effectLst/>
                        <a:latin typeface="Calibri" pitchFamily="34" charset="0"/>
                        <a:ea typeface="+mn-ea"/>
                        <a:cs typeface="Times New Roman" pitchFamily="18" charset="0"/>
                      </a:endParaRP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kern="1200" cap="none" normalizeH="0" baseline="0" smtClean="0">
                          <a:ln>
                            <a:noFill/>
                          </a:ln>
                          <a:solidFill>
                            <a:srgbClr val="CAE8AA"/>
                          </a:solidFill>
                          <a:effectLst/>
                          <a:latin typeface="Calibri" pitchFamily="34" charset="0"/>
                          <a:ea typeface="+mn-ea"/>
                          <a:cs typeface="Times New Roman" pitchFamily="18" charset="0"/>
                        </a:rPr>
                        <a:t>Florida</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kern="1200" cap="none" normalizeH="0" baseline="0" smtClean="0">
                          <a:ln>
                            <a:noFill/>
                          </a:ln>
                          <a:solidFill>
                            <a:srgbClr val="CAE8AA"/>
                          </a:solidFill>
                          <a:effectLst/>
                          <a:latin typeface="Calibri" pitchFamily="34" charset="0"/>
                          <a:ea typeface="+mn-ea"/>
                          <a:cs typeface="Times New Roman" pitchFamily="18" charset="0"/>
                        </a:rPr>
                        <a:t>Texas</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kern="1200" cap="none" normalizeH="0" baseline="0" dirty="0" smtClean="0">
                          <a:ln>
                            <a:noFill/>
                          </a:ln>
                          <a:solidFill>
                            <a:srgbClr val="CAE8AA"/>
                          </a:solidFill>
                          <a:effectLst/>
                          <a:latin typeface="Calibri" pitchFamily="34" charset="0"/>
                          <a:ea typeface="+mn-ea"/>
                          <a:cs typeface="Times New Roman" pitchFamily="18" charset="0"/>
                        </a:rPr>
                        <a:t>Mann-Whitney U</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kern="1200" cap="none" normalizeH="0" baseline="0" dirty="0" smtClean="0">
                          <a:ln>
                            <a:noFill/>
                          </a:ln>
                          <a:solidFill>
                            <a:srgbClr val="CAE8AA"/>
                          </a:solidFill>
                          <a:effectLst/>
                          <a:latin typeface="Calibri" pitchFamily="34" charset="0"/>
                          <a:ea typeface="+mn-ea"/>
                          <a:cs typeface="Times New Roman" pitchFamily="18" charset="0"/>
                        </a:rPr>
                        <a:t>Z-score</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620485">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kern="1200" cap="none" normalizeH="0" baseline="0" dirty="0" smtClean="0">
                          <a:ln>
                            <a:noFill/>
                          </a:ln>
                          <a:solidFill>
                            <a:srgbClr val="CAE8AA"/>
                          </a:solidFill>
                          <a:effectLst/>
                          <a:latin typeface="Calibri" pitchFamily="34" charset="0"/>
                          <a:ea typeface="+mn-ea"/>
                          <a:cs typeface="Times New Roman" pitchFamily="18" charset="0"/>
                        </a:rPr>
                        <a:t>Intergovernmental agreements</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1.13</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(.66)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1.06</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(.73)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smtClean="0">
                          <a:ln>
                            <a:noFill/>
                          </a:ln>
                          <a:solidFill>
                            <a:schemeClr val="bg1"/>
                          </a:solidFill>
                          <a:effectLst/>
                          <a:latin typeface="Calibri" pitchFamily="34" charset="0"/>
                          <a:ea typeface="+mn-ea"/>
                          <a:cs typeface="Times New Roman" pitchFamily="18" charset="0"/>
                        </a:rPr>
                        <a:t>1260.5</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smtClean="0">
                          <a:ln>
                            <a:noFill/>
                          </a:ln>
                          <a:solidFill>
                            <a:schemeClr val="bg1"/>
                          </a:solidFill>
                          <a:effectLst/>
                          <a:latin typeface="Calibri" pitchFamily="34" charset="0"/>
                          <a:ea typeface="+mn-ea"/>
                          <a:cs typeface="Times New Roman" pitchFamily="18" charset="0"/>
                        </a:rPr>
                        <a:t>-.403</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55172">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kern="1200" cap="none" normalizeH="0" baseline="0" dirty="0" smtClean="0">
                          <a:ln>
                            <a:noFill/>
                          </a:ln>
                          <a:solidFill>
                            <a:srgbClr val="CAE8AA"/>
                          </a:solidFill>
                          <a:effectLst/>
                          <a:latin typeface="Calibri" pitchFamily="34" charset="0"/>
                          <a:ea typeface="+mn-ea"/>
                          <a:cs typeface="Times New Roman" pitchFamily="18" charset="0"/>
                        </a:rPr>
                        <a:t>Referendum</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smtClean="0">
                          <a:ln>
                            <a:noFill/>
                          </a:ln>
                          <a:solidFill>
                            <a:schemeClr val="bg1"/>
                          </a:solidFill>
                          <a:effectLst/>
                          <a:latin typeface="Calibri" pitchFamily="34" charset="0"/>
                          <a:ea typeface="+mn-ea"/>
                          <a:cs typeface="Times New Roman" pitchFamily="18" charset="0"/>
                        </a:rPr>
                        <a:t>0.23</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smtClean="0">
                          <a:ln>
                            <a:noFill/>
                          </a:ln>
                          <a:solidFill>
                            <a:schemeClr val="bg1"/>
                          </a:solidFill>
                          <a:effectLst/>
                          <a:latin typeface="Calibri" pitchFamily="34" charset="0"/>
                          <a:ea typeface="+mn-ea"/>
                          <a:cs typeface="Times New Roman" pitchFamily="18" charset="0"/>
                        </a:rPr>
                        <a:t>(.57)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0.16</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(.48)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1173.0</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smtClean="0">
                          <a:ln>
                            <a:noFill/>
                          </a:ln>
                          <a:solidFill>
                            <a:schemeClr val="bg1"/>
                          </a:solidFill>
                          <a:effectLst/>
                          <a:latin typeface="Calibri" pitchFamily="34" charset="0"/>
                          <a:ea typeface="+mn-ea"/>
                          <a:cs typeface="Times New Roman" pitchFamily="18" charset="0"/>
                        </a:rPr>
                        <a:t>-.680</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55172">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kern="1200" cap="none" normalizeH="0" baseline="0" dirty="0" smtClean="0">
                          <a:ln>
                            <a:noFill/>
                          </a:ln>
                          <a:solidFill>
                            <a:srgbClr val="CAE8AA"/>
                          </a:solidFill>
                          <a:effectLst/>
                          <a:latin typeface="Calibri" pitchFamily="34" charset="0"/>
                          <a:ea typeface="+mn-ea"/>
                          <a:cs typeface="Times New Roman" pitchFamily="18" charset="0"/>
                        </a:rPr>
                        <a:t>Computer models</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1.04</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(.77)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smtClean="0">
                          <a:ln>
                            <a:noFill/>
                          </a:ln>
                          <a:solidFill>
                            <a:schemeClr val="bg1"/>
                          </a:solidFill>
                          <a:effectLst/>
                          <a:latin typeface="Calibri" pitchFamily="34" charset="0"/>
                          <a:ea typeface="+mn-ea"/>
                          <a:cs typeface="Times New Roman" pitchFamily="18" charset="0"/>
                        </a:rPr>
                        <a:t>0.87</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smtClean="0">
                          <a:ln>
                            <a:noFill/>
                          </a:ln>
                          <a:solidFill>
                            <a:schemeClr val="bg1"/>
                          </a:solidFill>
                          <a:effectLst/>
                          <a:latin typeface="Calibri" pitchFamily="34" charset="0"/>
                          <a:ea typeface="+mn-ea"/>
                          <a:cs typeface="Times New Roman" pitchFamily="18" charset="0"/>
                        </a:rPr>
                        <a:t>(.83)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1118.0</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-1.065</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55172">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kern="1200" cap="none" normalizeH="0" baseline="0" smtClean="0">
                          <a:ln>
                            <a:noFill/>
                          </a:ln>
                          <a:solidFill>
                            <a:srgbClr val="CAE8AA"/>
                          </a:solidFill>
                          <a:effectLst/>
                          <a:latin typeface="Calibri" pitchFamily="34" charset="0"/>
                          <a:ea typeface="+mn-ea"/>
                          <a:cs typeface="Times New Roman" pitchFamily="18" charset="0"/>
                        </a:rPr>
                        <a:t>Community block grants</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0.67</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(.64)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smtClean="0">
                          <a:ln>
                            <a:noFill/>
                          </a:ln>
                          <a:solidFill>
                            <a:schemeClr val="bg1"/>
                          </a:solidFill>
                          <a:effectLst/>
                          <a:latin typeface="Calibri" pitchFamily="34" charset="0"/>
                          <a:ea typeface="+mn-ea"/>
                          <a:cs typeface="Times New Roman" pitchFamily="18" charset="0"/>
                        </a:rPr>
                        <a:t>0.48</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smtClean="0">
                          <a:ln>
                            <a:noFill/>
                          </a:ln>
                          <a:solidFill>
                            <a:schemeClr val="bg1"/>
                          </a:solidFill>
                          <a:effectLst/>
                          <a:latin typeface="Calibri" pitchFamily="34" charset="0"/>
                          <a:ea typeface="+mn-ea"/>
                          <a:cs typeface="Times New Roman" pitchFamily="18" charset="0"/>
                        </a:rPr>
                        <a:t>(.65)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1079.5</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smtClean="0">
                          <a:ln>
                            <a:noFill/>
                          </a:ln>
                          <a:solidFill>
                            <a:schemeClr val="bg1"/>
                          </a:solidFill>
                          <a:effectLst/>
                          <a:latin typeface="Calibri" pitchFamily="34" charset="0"/>
                          <a:ea typeface="+mn-ea"/>
                          <a:cs typeface="Times New Roman" pitchFamily="18" charset="0"/>
                        </a:rPr>
                        <a:t>-1.621</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555172">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kern="1200" cap="none" normalizeH="0" baseline="0" dirty="0" smtClean="0">
                          <a:ln>
                            <a:noFill/>
                          </a:ln>
                          <a:solidFill>
                            <a:srgbClr val="CAE8AA"/>
                          </a:solidFill>
                          <a:effectLst/>
                          <a:latin typeface="Calibri" pitchFamily="34" charset="0"/>
                          <a:ea typeface="+mn-ea"/>
                          <a:cs typeface="Times New Roman" pitchFamily="18" charset="0"/>
                        </a:rPr>
                        <a:t>Construction codes</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smtClean="0">
                          <a:ln>
                            <a:noFill/>
                          </a:ln>
                          <a:solidFill>
                            <a:schemeClr val="bg1"/>
                          </a:solidFill>
                          <a:effectLst/>
                          <a:latin typeface="Calibri" pitchFamily="34" charset="0"/>
                          <a:ea typeface="+mn-ea"/>
                          <a:cs typeface="Times New Roman" pitchFamily="18" charset="0"/>
                        </a:rPr>
                        <a:t>1.58</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smtClean="0">
                          <a:ln>
                            <a:noFill/>
                          </a:ln>
                          <a:solidFill>
                            <a:schemeClr val="bg1"/>
                          </a:solidFill>
                          <a:effectLst/>
                          <a:latin typeface="Calibri" pitchFamily="34" charset="0"/>
                          <a:ea typeface="+mn-ea"/>
                          <a:cs typeface="Times New Roman" pitchFamily="18" charset="0"/>
                        </a:rPr>
                        <a:t> (.76)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1.09</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(.96)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925.0</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kern="1200" cap="none" normalizeH="0" baseline="0" dirty="0" smtClean="0">
                          <a:ln>
                            <a:noFill/>
                          </a:ln>
                          <a:solidFill>
                            <a:srgbClr val="FF0000"/>
                          </a:solidFill>
                          <a:effectLst/>
                          <a:latin typeface="Calibri" pitchFamily="34" charset="0"/>
                          <a:ea typeface="+mn-ea"/>
                          <a:cs typeface="Times New Roman" pitchFamily="18" charset="0"/>
                        </a:rPr>
                        <a:t>-2.726***</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137160">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kern="1200" cap="none" normalizeH="0" baseline="0" dirty="0" smtClean="0">
                          <a:ln>
                            <a:noFill/>
                          </a:ln>
                          <a:solidFill>
                            <a:srgbClr val="CAE8AA"/>
                          </a:solidFill>
                          <a:effectLst/>
                          <a:latin typeface="Calibri" pitchFamily="34" charset="0"/>
                          <a:ea typeface="+mn-ea"/>
                          <a:cs typeface="Times New Roman" pitchFamily="18" charset="0"/>
                        </a:rPr>
                        <a:t>Specific policies in plan</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smtClean="0">
                          <a:ln>
                            <a:noFill/>
                          </a:ln>
                          <a:solidFill>
                            <a:schemeClr val="bg1"/>
                          </a:solidFill>
                          <a:effectLst/>
                          <a:latin typeface="Calibri" pitchFamily="34" charset="0"/>
                          <a:ea typeface="+mn-ea"/>
                          <a:cs typeface="Times New Roman" pitchFamily="18" charset="0"/>
                        </a:rPr>
                        <a:t>1.70</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smtClean="0">
                          <a:ln>
                            <a:noFill/>
                          </a:ln>
                          <a:solidFill>
                            <a:schemeClr val="bg1"/>
                          </a:solidFill>
                          <a:effectLst/>
                          <a:latin typeface="Calibri" pitchFamily="34" charset="0"/>
                          <a:ea typeface="+mn-ea"/>
                          <a:cs typeface="Times New Roman" pitchFamily="18" charset="0"/>
                        </a:rPr>
                        <a:t> (.57)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1.04</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(.83)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745.0</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kern="1200" cap="none" normalizeH="0" baseline="0" dirty="0" smtClean="0">
                          <a:ln>
                            <a:noFill/>
                          </a:ln>
                          <a:solidFill>
                            <a:srgbClr val="FF0000"/>
                          </a:solidFill>
                          <a:effectLst/>
                          <a:latin typeface="Calibri" pitchFamily="34" charset="0"/>
                          <a:ea typeface="+mn-ea"/>
                          <a:cs typeface="Times New Roman" pitchFamily="18" charset="0"/>
                        </a:rPr>
                        <a:t>-4.252***</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0">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kern="1200" cap="none" normalizeH="0" baseline="0" dirty="0" smtClean="0">
                          <a:ln>
                            <a:noFill/>
                          </a:ln>
                          <a:solidFill>
                            <a:srgbClr val="CAE8AA"/>
                          </a:solidFill>
                          <a:effectLst/>
                          <a:latin typeface="Calibri" pitchFamily="34" charset="0"/>
                          <a:ea typeface="+mn-ea"/>
                          <a:cs typeface="Times New Roman" pitchFamily="18" charset="0"/>
                        </a:rPr>
                        <a:t>Land development codes</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1.84</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 (.46)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smtClean="0">
                          <a:ln>
                            <a:noFill/>
                          </a:ln>
                          <a:solidFill>
                            <a:schemeClr val="bg1"/>
                          </a:solidFill>
                          <a:effectLst/>
                          <a:latin typeface="Calibri" pitchFamily="34" charset="0"/>
                          <a:ea typeface="+mn-ea"/>
                          <a:cs typeface="Times New Roman" pitchFamily="18" charset="0"/>
                        </a:rPr>
                        <a:t>1.02</a:t>
                      </a:r>
                    </a:p>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smtClean="0">
                          <a:ln>
                            <a:noFill/>
                          </a:ln>
                          <a:solidFill>
                            <a:schemeClr val="bg1"/>
                          </a:solidFill>
                          <a:effectLst/>
                          <a:latin typeface="Calibri" pitchFamily="34" charset="0"/>
                          <a:ea typeface="+mn-ea"/>
                          <a:cs typeface="Times New Roman" pitchFamily="18" charset="0"/>
                        </a:rPr>
                        <a:t>(.93)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0" i="0" u="none" strike="noStrike" kern="1200" cap="none" normalizeH="0" baseline="0" dirty="0" smtClean="0">
                          <a:ln>
                            <a:noFill/>
                          </a:ln>
                          <a:solidFill>
                            <a:schemeClr val="bg1"/>
                          </a:solidFill>
                          <a:effectLst/>
                          <a:latin typeface="Calibri" pitchFamily="34" charset="0"/>
                          <a:ea typeface="+mn-ea"/>
                          <a:cs typeface="Times New Roman" pitchFamily="18" charset="0"/>
                        </a:rPr>
                        <a:t>713.0</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365125" marR="0" lvl="0" indent="-255588" algn="ctr" defTabSz="914400" rtl="0" eaLnBrk="0" fontAlgn="base" latinLnBrk="0" hangingPunct="0">
                        <a:lnSpc>
                          <a:spcPct val="100000"/>
                        </a:lnSpc>
                        <a:spcBef>
                          <a:spcPts val="0"/>
                        </a:spcBef>
                        <a:spcAft>
                          <a:spcPct val="0"/>
                        </a:spcAft>
                        <a:buClr>
                          <a:srgbClr val="A04DA3"/>
                        </a:buClr>
                        <a:buSzTx/>
                        <a:buFont typeface="Georgia" pitchFamily="18" charset="0"/>
                        <a:buNone/>
                        <a:tabLst/>
                      </a:pPr>
                      <a:r>
                        <a:rPr kumimoji="0" lang="en-US" sz="1800" b="1" i="0" u="none" strike="noStrike" kern="1200" cap="none" normalizeH="0" baseline="0" dirty="0" smtClean="0">
                          <a:ln>
                            <a:noFill/>
                          </a:ln>
                          <a:solidFill>
                            <a:srgbClr val="FF0000"/>
                          </a:solidFill>
                          <a:effectLst/>
                          <a:latin typeface="Calibri" pitchFamily="34" charset="0"/>
                          <a:ea typeface="+mn-ea"/>
                          <a:cs typeface="Times New Roman" pitchFamily="18" charset="0"/>
                        </a:rPr>
                        <a:t>-4.974***</a:t>
                      </a:r>
                    </a:p>
                  </a:txBody>
                  <a:tcPr anchor="ctr" anchorCtr="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22915"/>
                                        </p:tgtEl>
                                        <p:attrNameLst>
                                          <p:attrName>style.visibility</p:attrName>
                                        </p:attrNameLst>
                                      </p:cBhvr>
                                      <p:to>
                                        <p:strVal val="visible"/>
                                      </p:to>
                                    </p:set>
                                    <p:animEffect transition="in" filter="dissolve">
                                      <p:cBhvr>
                                        <p:cTn id="7" dur="500"/>
                                        <p:tgtEl>
                                          <p:spTgt spid="422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9144000" cy="1143000"/>
          </a:xfrm>
          <a:noFill/>
          <a:ln w="9525">
            <a:noFill/>
            <a:miter lim="800000"/>
            <a:headEnd/>
            <a:tailEnd/>
          </a:ln>
        </p:spPr>
        <p:txBody>
          <a:bodyPr vert="horz" wrap="square" lIns="91440" tIns="45720" rIns="91440" bIns="45720" numCol="1" anchor="ctr" anchorCtr="0" compatLnSpc="1">
            <a:prstTxWarp prst="textNoShape">
              <a:avLst/>
            </a:prstTxWarp>
          </a:bodyPr>
          <a:lstStyle/>
          <a:p>
            <a:pPr algn="ctr">
              <a:defRPr/>
            </a:pPr>
            <a:r>
              <a:rPr lang="en-US" sz="4000" dirty="0" smtClean="0">
                <a:solidFill>
                  <a:srgbClr val="FFFF00"/>
                </a:solidFill>
                <a:effectLst>
                  <a:outerShdw blurRad="38100" dist="38100" dir="2700000" algn="tl">
                    <a:srgbClr val="000000">
                      <a:alpha val="43137"/>
                    </a:srgbClr>
                  </a:outerShdw>
                </a:effectLst>
                <a:latin typeface="+mn-lt"/>
                <a:cs typeface="Arial" charset="0"/>
              </a:rPr>
              <a:t>Structural Mitigation Strategies</a:t>
            </a:r>
          </a:p>
        </p:txBody>
      </p:sp>
      <p:graphicFrame>
        <p:nvGraphicFramePr>
          <p:cNvPr id="4" name="Content Placeholder 3"/>
          <p:cNvGraphicFramePr>
            <a:graphicFrameLocks noGrp="1"/>
          </p:cNvGraphicFramePr>
          <p:nvPr>
            <p:ph idx="1"/>
          </p:nvPr>
        </p:nvGraphicFramePr>
        <p:xfrm>
          <a:off x="838200" y="2209800"/>
          <a:ext cx="7391400" cy="3931920"/>
        </p:xfrm>
        <a:graphic>
          <a:graphicData uri="http://schemas.openxmlformats.org/drawingml/2006/table">
            <a:tbl>
              <a:tblPr firstRow="1" bandRow="1">
                <a:tableStyleId>{5C22544A-7EE6-4342-B048-85BDC9FD1C3A}</a:tableStyleId>
              </a:tblPr>
              <a:tblGrid>
                <a:gridCol w="3657600"/>
                <a:gridCol w="3733800"/>
              </a:tblGrid>
              <a:tr h="215454">
                <a:tc>
                  <a:txBody>
                    <a:bodyPr/>
                    <a:lstStyle/>
                    <a:p>
                      <a:pPr>
                        <a:lnSpc>
                          <a:spcPct val="150000"/>
                        </a:lnSpc>
                        <a:spcBef>
                          <a:spcPts val="1200"/>
                        </a:spcBef>
                        <a:spcAft>
                          <a:spcPts val="1200"/>
                        </a:spcAft>
                      </a:pPr>
                      <a:r>
                        <a:rPr lang="en-US" sz="2400" dirty="0" smtClean="0"/>
                        <a:t>Mitigation Strategy</a:t>
                      </a:r>
                      <a:endParaRPr lang="en-US" sz="2400" dirty="0"/>
                    </a:p>
                  </a:txBody>
                  <a:tcPr anchor="ctr"/>
                </a:tc>
                <a:tc>
                  <a:txBody>
                    <a:bodyPr/>
                    <a:lstStyle/>
                    <a:p>
                      <a:pPr algn="ctr">
                        <a:lnSpc>
                          <a:spcPct val="150000"/>
                        </a:lnSpc>
                        <a:spcBef>
                          <a:spcPts val="1200"/>
                        </a:spcBef>
                        <a:spcAft>
                          <a:spcPts val="1200"/>
                        </a:spcAft>
                      </a:pPr>
                      <a:r>
                        <a:rPr lang="en-US" sz="2400" dirty="0" smtClean="0">
                          <a:latin typeface="Calibri" pitchFamily="34" charset="0"/>
                        </a:rPr>
                        <a:t>Flood Damage (2006-2007)*</a:t>
                      </a:r>
                      <a:endParaRPr lang="en-US" sz="2400" dirty="0">
                        <a:latin typeface="Calibri" pitchFamily="34" charset="0"/>
                      </a:endParaRPr>
                    </a:p>
                  </a:txBody>
                  <a:tcPr anchor="ctr"/>
                </a:tc>
              </a:tr>
              <a:tr h="497491">
                <a:tc>
                  <a:txBody>
                    <a:bodyPr/>
                    <a:lstStyle/>
                    <a:p>
                      <a:pPr marL="0" marR="0" indent="0">
                        <a:lnSpc>
                          <a:spcPct val="150000"/>
                        </a:lnSpc>
                        <a:spcBef>
                          <a:spcPts val="1200"/>
                        </a:spcBef>
                        <a:spcAft>
                          <a:spcPts val="1200"/>
                        </a:spcAft>
                      </a:pPr>
                      <a:r>
                        <a:rPr lang="en-US" sz="2400" dirty="0" smtClean="0">
                          <a:latin typeface="+mj-lt"/>
                          <a:ea typeface="Calibri"/>
                        </a:rPr>
                        <a:t>Overall Index</a:t>
                      </a:r>
                      <a:endParaRPr lang="en-US" sz="2400" dirty="0">
                        <a:latin typeface="+mj-lt"/>
                        <a:ea typeface="Calibri"/>
                      </a:endParaRPr>
                    </a:p>
                  </a:txBody>
                  <a:tcPr marL="68580" marR="68580" marT="0" marB="0" anchor="ctr"/>
                </a:tc>
                <a:tc>
                  <a:txBody>
                    <a:bodyPr/>
                    <a:lstStyle/>
                    <a:p>
                      <a:pPr marL="0" marR="0" algn="ctr">
                        <a:lnSpc>
                          <a:spcPct val="150000"/>
                        </a:lnSpc>
                        <a:spcBef>
                          <a:spcPts val="1200"/>
                        </a:spcBef>
                        <a:spcAft>
                          <a:spcPts val="1200"/>
                        </a:spcAft>
                      </a:pPr>
                      <a:r>
                        <a:rPr lang="en-US" sz="2400" dirty="0" smtClean="0">
                          <a:solidFill>
                            <a:schemeClr val="tx1"/>
                          </a:solidFill>
                          <a:latin typeface="Calibri" pitchFamily="34" charset="0"/>
                          <a:ea typeface="Calibri"/>
                        </a:rPr>
                        <a:t>  -.078</a:t>
                      </a:r>
                      <a:endParaRPr lang="en-US" sz="2400" dirty="0">
                        <a:solidFill>
                          <a:schemeClr val="tx1"/>
                        </a:solidFill>
                        <a:latin typeface="Calibri" pitchFamily="34" charset="0"/>
                        <a:ea typeface="Calibri"/>
                      </a:endParaRPr>
                    </a:p>
                  </a:txBody>
                  <a:tcPr marL="68580" marR="68580" marT="0" marB="0" anchor="ctr"/>
                </a:tc>
              </a:tr>
              <a:tr h="497491">
                <a:tc>
                  <a:txBody>
                    <a:bodyPr/>
                    <a:lstStyle/>
                    <a:p>
                      <a:pPr marL="0" marR="0" indent="0">
                        <a:lnSpc>
                          <a:spcPct val="150000"/>
                        </a:lnSpc>
                        <a:spcBef>
                          <a:spcPts val="1200"/>
                        </a:spcBef>
                        <a:spcAft>
                          <a:spcPts val="1200"/>
                        </a:spcAft>
                      </a:pPr>
                      <a:r>
                        <a:rPr lang="en-US" sz="2400" dirty="0">
                          <a:latin typeface="+mj-lt"/>
                          <a:ea typeface="Times New Roman"/>
                        </a:rPr>
                        <a:t>Retention/Detention</a:t>
                      </a:r>
                      <a:endParaRPr lang="en-US" sz="2400" dirty="0">
                        <a:latin typeface="+mj-lt"/>
                        <a:ea typeface="Calibri"/>
                      </a:endParaRPr>
                    </a:p>
                  </a:txBody>
                  <a:tcPr marL="68580" marR="68580" marT="0" marB="0" anchor="ctr"/>
                </a:tc>
                <a:tc>
                  <a:txBody>
                    <a:bodyPr/>
                    <a:lstStyle/>
                    <a:p>
                      <a:pPr marL="0" marR="0" algn="ctr">
                        <a:lnSpc>
                          <a:spcPct val="150000"/>
                        </a:lnSpc>
                        <a:spcBef>
                          <a:spcPts val="1200"/>
                        </a:spcBef>
                        <a:spcAft>
                          <a:spcPts val="1200"/>
                        </a:spcAft>
                      </a:pPr>
                      <a:r>
                        <a:rPr lang="en-US" sz="2400" dirty="0">
                          <a:solidFill>
                            <a:srgbClr val="C00000"/>
                          </a:solidFill>
                          <a:latin typeface="Calibri" pitchFamily="34" charset="0"/>
                          <a:ea typeface="Times New Roman"/>
                        </a:rPr>
                        <a:t> </a:t>
                      </a:r>
                      <a:r>
                        <a:rPr lang="en-US" sz="2400" dirty="0" smtClean="0">
                          <a:solidFill>
                            <a:srgbClr val="C00000"/>
                          </a:solidFill>
                          <a:latin typeface="Calibri" pitchFamily="34" charset="0"/>
                          <a:ea typeface="Times New Roman"/>
                        </a:rPr>
                        <a:t>  </a:t>
                      </a:r>
                      <a:r>
                        <a:rPr lang="en-US" sz="2400" dirty="0" smtClean="0">
                          <a:solidFill>
                            <a:srgbClr val="FF0000"/>
                          </a:solidFill>
                          <a:latin typeface="Calibri" pitchFamily="34" charset="0"/>
                          <a:ea typeface="Times New Roman"/>
                        </a:rPr>
                        <a:t>-.150*</a:t>
                      </a:r>
                      <a:endParaRPr lang="en-US" sz="2400" dirty="0">
                        <a:solidFill>
                          <a:srgbClr val="FF0000"/>
                        </a:solidFill>
                        <a:latin typeface="Calibri" pitchFamily="34" charset="0"/>
                        <a:ea typeface="Calibri"/>
                      </a:endParaRPr>
                    </a:p>
                  </a:txBody>
                  <a:tcPr marL="68580" marR="68580" marT="0" marB="0" anchor="ctr"/>
                </a:tc>
              </a:tr>
              <a:tr h="497491">
                <a:tc>
                  <a:txBody>
                    <a:bodyPr/>
                    <a:lstStyle/>
                    <a:p>
                      <a:pPr marL="0" marR="0" indent="0">
                        <a:lnSpc>
                          <a:spcPct val="150000"/>
                        </a:lnSpc>
                        <a:spcBef>
                          <a:spcPts val="1200"/>
                        </a:spcBef>
                        <a:spcAft>
                          <a:spcPts val="1200"/>
                        </a:spcAft>
                      </a:pPr>
                      <a:r>
                        <a:rPr lang="en-US" sz="2400" dirty="0">
                          <a:latin typeface="+mj-lt"/>
                          <a:ea typeface="Times New Roman"/>
                        </a:rPr>
                        <a:t>Levees</a:t>
                      </a:r>
                      <a:endParaRPr lang="en-US" sz="2400" dirty="0">
                        <a:latin typeface="+mj-lt"/>
                        <a:ea typeface="Calibri"/>
                      </a:endParaRPr>
                    </a:p>
                  </a:txBody>
                  <a:tcPr marL="68580" marR="68580" marT="0" marB="0" anchor="ctr"/>
                </a:tc>
                <a:tc>
                  <a:txBody>
                    <a:bodyPr/>
                    <a:lstStyle/>
                    <a:p>
                      <a:pPr marL="0" marR="0" indent="228600" algn="ctr">
                        <a:lnSpc>
                          <a:spcPct val="150000"/>
                        </a:lnSpc>
                        <a:spcBef>
                          <a:spcPts val="1200"/>
                        </a:spcBef>
                        <a:spcAft>
                          <a:spcPts val="1200"/>
                        </a:spcAft>
                      </a:pPr>
                      <a:r>
                        <a:rPr lang="en-US" sz="2400" dirty="0" smtClean="0">
                          <a:latin typeface="Calibri" pitchFamily="34" charset="0"/>
                          <a:ea typeface="Times New Roman"/>
                        </a:rPr>
                        <a:t> .156</a:t>
                      </a:r>
                      <a:endParaRPr lang="en-US" sz="2400" dirty="0">
                        <a:latin typeface="Calibri" pitchFamily="34" charset="0"/>
                        <a:ea typeface="Calibri"/>
                      </a:endParaRPr>
                    </a:p>
                  </a:txBody>
                  <a:tcPr marL="68580" marR="68580" marT="0" marB="0" anchor="ctr"/>
                </a:tc>
              </a:tr>
              <a:tr h="497491">
                <a:tc>
                  <a:txBody>
                    <a:bodyPr/>
                    <a:lstStyle/>
                    <a:p>
                      <a:pPr marL="0" marR="0" indent="0">
                        <a:lnSpc>
                          <a:spcPct val="150000"/>
                        </a:lnSpc>
                        <a:spcBef>
                          <a:spcPts val="1200"/>
                        </a:spcBef>
                        <a:spcAft>
                          <a:spcPts val="1200"/>
                        </a:spcAft>
                      </a:pPr>
                      <a:r>
                        <a:rPr lang="en-US" sz="2400" dirty="0">
                          <a:latin typeface="+mj-lt"/>
                          <a:ea typeface="Times New Roman"/>
                        </a:rPr>
                        <a:t>Channelization</a:t>
                      </a:r>
                      <a:endParaRPr lang="en-US" sz="2400" dirty="0">
                        <a:latin typeface="+mj-lt"/>
                        <a:ea typeface="Calibri"/>
                      </a:endParaRPr>
                    </a:p>
                  </a:txBody>
                  <a:tcPr marL="68580" marR="68580" marT="0" marB="0" anchor="ctr"/>
                </a:tc>
                <a:tc>
                  <a:txBody>
                    <a:bodyPr/>
                    <a:lstStyle/>
                    <a:p>
                      <a:pPr marL="0" marR="0" indent="228600" algn="ctr">
                        <a:lnSpc>
                          <a:spcPct val="150000"/>
                        </a:lnSpc>
                        <a:spcBef>
                          <a:spcPts val="1200"/>
                        </a:spcBef>
                        <a:spcAft>
                          <a:spcPts val="1200"/>
                        </a:spcAft>
                      </a:pPr>
                      <a:r>
                        <a:rPr lang="en-US" sz="2400" dirty="0" smtClean="0">
                          <a:latin typeface="Calibri" pitchFamily="34" charset="0"/>
                          <a:ea typeface="Times New Roman"/>
                        </a:rPr>
                        <a:t> .062</a:t>
                      </a:r>
                      <a:endParaRPr lang="en-US" sz="2400" dirty="0">
                        <a:latin typeface="Calibri" pitchFamily="34" charset="0"/>
                        <a:ea typeface="Calibri"/>
                      </a:endParaRPr>
                    </a:p>
                  </a:txBody>
                  <a:tcPr marL="68580" marR="68580" marT="0" marB="0" anchor="ctr"/>
                </a:tc>
              </a:tr>
              <a:tr h="497491">
                <a:tc>
                  <a:txBody>
                    <a:bodyPr/>
                    <a:lstStyle/>
                    <a:p>
                      <a:pPr marL="0" marR="0" indent="0">
                        <a:lnSpc>
                          <a:spcPct val="150000"/>
                        </a:lnSpc>
                        <a:spcBef>
                          <a:spcPts val="1200"/>
                        </a:spcBef>
                        <a:spcAft>
                          <a:spcPts val="1200"/>
                        </a:spcAft>
                      </a:pPr>
                      <a:r>
                        <a:rPr lang="en-US" sz="2400" dirty="0">
                          <a:latin typeface="+mj-lt"/>
                          <a:ea typeface="Times New Roman"/>
                        </a:rPr>
                        <a:t>Dams</a:t>
                      </a:r>
                      <a:endParaRPr lang="en-US" sz="2400" dirty="0">
                        <a:latin typeface="+mj-lt"/>
                        <a:ea typeface="Calibri"/>
                      </a:endParaRPr>
                    </a:p>
                  </a:txBody>
                  <a:tcPr marL="68580" marR="68580" marT="0" marB="0" anchor="ctr"/>
                </a:tc>
                <a:tc>
                  <a:txBody>
                    <a:bodyPr/>
                    <a:lstStyle/>
                    <a:p>
                      <a:pPr marL="0" marR="0" indent="228600" algn="ctr">
                        <a:lnSpc>
                          <a:spcPct val="150000"/>
                        </a:lnSpc>
                        <a:spcBef>
                          <a:spcPts val="1200"/>
                        </a:spcBef>
                        <a:spcAft>
                          <a:spcPts val="1200"/>
                        </a:spcAft>
                      </a:pPr>
                      <a:r>
                        <a:rPr lang="en-US" sz="2400" dirty="0" smtClean="0">
                          <a:latin typeface="Calibri" pitchFamily="34" charset="0"/>
                          <a:ea typeface="Times New Roman"/>
                        </a:rPr>
                        <a:t>-.072</a:t>
                      </a:r>
                      <a:endParaRPr lang="en-US" sz="2400" dirty="0">
                        <a:latin typeface="Calibri" pitchFamily="34" charset="0"/>
                        <a:ea typeface="Calibri"/>
                      </a:endParaRPr>
                    </a:p>
                  </a:txBody>
                  <a:tcPr marL="68580" marR="68580" marT="0" marB="0" anchor="ctr"/>
                </a:tc>
              </a:tr>
              <a:tr h="497491">
                <a:tc>
                  <a:txBody>
                    <a:bodyPr/>
                    <a:lstStyle/>
                    <a:p>
                      <a:pPr marL="0" marR="0" indent="0">
                        <a:lnSpc>
                          <a:spcPct val="150000"/>
                        </a:lnSpc>
                        <a:spcBef>
                          <a:spcPts val="1200"/>
                        </a:spcBef>
                        <a:spcAft>
                          <a:spcPts val="1200"/>
                        </a:spcAft>
                      </a:pPr>
                      <a:r>
                        <a:rPr lang="en-US" sz="2400" dirty="0">
                          <a:latin typeface="+mj-lt"/>
                          <a:ea typeface="Times New Roman"/>
                        </a:rPr>
                        <a:t>Debris clearing</a:t>
                      </a:r>
                      <a:endParaRPr lang="en-US" sz="2400" dirty="0">
                        <a:latin typeface="+mj-lt"/>
                        <a:ea typeface="Calibri"/>
                      </a:endParaRPr>
                    </a:p>
                  </a:txBody>
                  <a:tcPr marL="68580" marR="68580" marT="0" marB="0" anchor="ctr"/>
                </a:tc>
                <a:tc>
                  <a:txBody>
                    <a:bodyPr/>
                    <a:lstStyle/>
                    <a:p>
                      <a:pPr marL="0" marR="0" indent="228600" algn="ctr">
                        <a:lnSpc>
                          <a:spcPct val="150000"/>
                        </a:lnSpc>
                        <a:spcBef>
                          <a:spcPts val="1200"/>
                        </a:spcBef>
                        <a:spcAft>
                          <a:spcPts val="1200"/>
                        </a:spcAft>
                      </a:pPr>
                      <a:r>
                        <a:rPr lang="en-US" sz="2400" dirty="0">
                          <a:latin typeface="Calibri" pitchFamily="34" charset="0"/>
                          <a:ea typeface="Times New Roman"/>
                        </a:rPr>
                        <a:t>-.</a:t>
                      </a:r>
                      <a:r>
                        <a:rPr lang="en-US" sz="2400" dirty="0" smtClean="0">
                          <a:latin typeface="Calibri" pitchFamily="34" charset="0"/>
                          <a:ea typeface="Times New Roman"/>
                        </a:rPr>
                        <a:t>105</a:t>
                      </a:r>
                      <a:endParaRPr lang="en-US" sz="2400" dirty="0">
                        <a:latin typeface="Calibri" pitchFamily="34" charset="0"/>
                        <a:ea typeface="Calibri"/>
                      </a:endParaRPr>
                    </a:p>
                  </a:txBody>
                  <a:tcPr marL="68580" marR="68580" marT="0" marB="0" anchor="ctr"/>
                </a:tc>
              </a:tr>
            </a:tbl>
          </a:graphicData>
        </a:graphic>
      </p:graphicFrame>
      <p:sp>
        <p:nvSpPr>
          <p:cNvPr id="5" name="TextBox 4"/>
          <p:cNvSpPr txBox="1"/>
          <p:nvPr/>
        </p:nvSpPr>
        <p:spPr>
          <a:xfrm>
            <a:off x="914400" y="6096000"/>
            <a:ext cx="3962400" cy="369332"/>
          </a:xfrm>
          <a:prstGeom prst="rect">
            <a:avLst/>
          </a:prstGeom>
          <a:noFill/>
        </p:spPr>
        <p:txBody>
          <a:bodyPr wrap="square" rtlCol="0">
            <a:spAutoFit/>
          </a:bodyPr>
          <a:lstStyle/>
          <a:p>
            <a:r>
              <a:rPr lang="en-US" dirty="0" smtClean="0">
                <a:solidFill>
                  <a:schemeClr val="bg1"/>
                </a:solidFill>
              </a:rPr>
              <a:t>*Logged per capita</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1219200"/>
          </a:xfrm>
          <a:noFill/>
          <a:ln w="9525">
            <a:noFill/>
            <a:miter lim="800000"/>
            <a:headEnd/>
            <a:tailEnd/>
          </a:ln>
        </p:spPr>
        <p:txBody>
          <a:bodyPr vert="horz" wrap="square" lIns="91440" tIns="45720" rIns="91440" bIns="45720" numCol="1" anchor="ctr" anchorCtr="0" compatLnSpc="1">
            <a:prstTxWarp prst="textNoShape">
              <a:avLst/>
            </a:prstTxWarp>
          </a:bodyPr>
          <a:lstStyle/>
          <a:p>
            <a:pPr algn="ctr">
              <a:defRPr/>
            </a:pPr>
            <a:r>
              <a:rPr lang="en-US" sz="4000" dirty="0" smtClean="0">
                <a:solidFill>
                  <a:srgbClr val="FFFF00"/>
                </a:solidFill>
                <a:effectLst>
                  <a:outerShdw blurRad="38100" dist="38100" dir="2700000" algn="tl">
                    <a:srgbClr val="000000">
                      <a:alpha val="43137"/>
                    </a:srgbClr>
                  </a:outerShdw>
                </a:effectLst>
                <a:latin typeface="+mn-lt"/>
                <a:cs typeface="Arial" charset="0"/>
              </a:rPr>
              <a:t>Non-Structural Mitigation Strategies</a:t>
            </a:r>
          </a:p>
        </p:txBody>
      </p:sp>
      <p:graphicFrame>
        <p:nvGraphicFramePr>
          <p:cNvPr id="5" name="Content Placeholder 4"/>
          <p:cNvGraphicFramePr>
            <a:graphicFrameLocks noGrp="1"/>
          </p:cNvGraphicFramePr>
          <p:nvPr>
            <p:ph idx="1"/>
          </p:nvPr>
        </p:nvGraphicFramePr>
        <p:xfrm>
          <a:off x="457200" y="1981200"/>
          <a:ext cx="8229600" cy="4114800"/>
        </p:xfrm>
        <a:graphic>
          <a:graphicData uri="http://schemas.openxmlformats.org/drawingml/2006/table">
            <a:tbl>
              <a:tblPr firstRow="1" bandRow="1">
                <a:tableStyleId>{5C22544A-7EE6-4342-B048-85BDC9FD1C3A}</a:tableStyleId>
              </a:tblPr>
              <a:tblGrid>
                <a:gridCol w="4114800"/>
                <a:gridCol w="4114800"/>
              </a:tblGrid>
              <a:tr h="457200">
                <a:tc>
                  <a:txBody>
                    <a:bodyPr/>
                    <a:lstStyle/>
                    <a:p>
                      <a:pPr algn="ctr"/>
                      <a:r>
                        <a:rPr lang="en-US" sz="2400" dirty="0" smtClean="0">
                          <a:latin typeface="Calibri" pitchFamily="34" charset="0"/>
                        </a:rPr>
                        <a:t>Mitigation Strategy</a:t>
                      </a:r>
                      <a:endParaRPr lang="en-US" sz="2400" dirty="0">
                        <a:latin typeface="Calibri" pitchFamily="34" charset="0"/>
                      </a:endParaRPr>
                    </a:p>
                  </a:txBody>
                  <a:tcPr/>
                </a:tc>
                <a:tc>
                  <a:txBody>
                    <a:bodyPr/>
                    <a:lstStyle/>
                    <a:p>
                      <a:pPr algn="ctr"/>
                      <a:r>
                        <a:rPr lang="en-US" sz="2400" dirty="0" smtClean="0">
                          <a:latin typeface="Calibri" pitchFamily="34" charset="0"/>
                        </a:rPr>
                        <a:t>Flood Damage (2006-2007)*</a:t>
                      </a:r>
                      <a:endParaRPr lang="en-US" sz="2400" dirty="0">
                        <a:latin typeface="Calibri" pitchFamily="34" charset="0"/>
                      </a:endParaRPr>
                    </a:p>
                  </a:txBody>
                  <a:tcPr/>
                </a:tc>
              </a:tr>
              <a:tr h="457200">
                <a:tc>
                  <a:txBody>
                    <a:bodyPr/>
                    <a:lstStyle/>
                    <a:p>
                      <a:r>
                        <a:rPr lang="en-US" sz="2400" dirty="0" smtClean="0">
                          <a:latin typeface="Calibri" pitchFamily="34" charset="0"/>
                        </a:rPr>
                        <a:t>Overall Index</a:t>
                      </a:r>
                    </a:p>
                  </a:txBody>
                  <a:tcPr/>
                </a:tc>
                <a:tc>
                  <a:txBody>
                    <a:bodyPr/>
                    <a:lstStyle/>
                    <a:p>
                      <a:pPr algn="ctr"/>
                      <a:r>
                        <a:rPr lang="en-US" sz="2400" b="1" dirty="0" smtClean="0">
                          <a:solidFill>
                            <a:srgbClr val="FF0000"/>
                          </a:solidFill>
                          <a:latin typeface="Calibri" pitchFamily="34" charset="0"/>
                        </a:rPr>
                        <a:t>   -.271**</a:t>
                      </a:r>
                      <a:endParaRPr lang="en-US" sz="2400" b="1" dirty="0">
                        <a:solidFill>
                          <a:srgbClr val="FF0000"/>
                        </a:solidFill>
                        <a:latin typeface="Calibri" pitchFamily="34" charset="0"/>
                      </a:endParaRPr>
                    </a:p>
                  </a:txBody>
                  <a:tcPr/>
                </a:tc>
              </a:tr>
              <a:tr h="457200">
                <a:tc>
                  <a:txBody>
                    <a:bodyPr/>
                    <a:lstStyle/>
                    <a:p>
                      <a:r>
                        <a:rPr lang="en-US" sz="2400" dirty="0" smtClean="0">
                          <a:latin typeface="Calibri" pitchFamily="34" charset="0"/>
                        </a:rPr>
                        <a:t>Standalone Flood plans</a:t>
                      </a:r>
                    </a:p>
                  </a:txBody>
                  <a:tcPr/>
                </a:tc>
                <a:tc>
                  <a:txBody>
                    <a:bodyPr/>
                    <a:lstStyle/>
                    <a:p>
                      <a:pPr algn="ctr"/>
                      <a:r>
                        <a:rPr lang="en-US" sz="2400" dirty="0" smtClean="0">
                          <a:latin typeface="Calibri" pitchFamily="34" charset="0"/>
                        </a:rPr>
                        <a:t>.078</a:t>
                      </a:r>
                      <a:endParaRPr lang="en-US" sz="2400" dirty="0">
                        <a:latin typeface="Calibri" pitchFamily="34" charset="0"/>
                      </a:endParaRPr>
                    </a:p>
                  </a:txBody>
                  <a:tcPr/>
                </a:tc>
              </a:tr>
              <a:tr h="457200">
                <a:tc>
                  <a:txBody>
                    <a:bodyPr/>
                    <a:lstStyle/>
                    <a:p>
                      <a:r>
                        <a:rPr lang="en-US" sz="2400" dirty="0" smtClean="0">
                          <a:latin typeface="Calibri" pitchFamily="34" charset="0"/>
                        </a:rPr>
                        <a:t>Zoning &amp; Land</a:t>
                      </a:r>
                      <a:r>
                        <a:rPr lang="en-US" sz="2400" baseline="0" dirty="0" smtClean="0">
                          <a:latin typeface="Calibri" pitchFamily="34" charset="0"/>
                        </a:rPr>
                        <a:t> Use Restriction</a:t>
                      </a:r>
                      <a:endParaRPr lang="en-US" sz="2400" dirty="0">
                        <a:latin typeface="Calibri" pitchFamily="34" charset="0"/>
                      </a:endParaRPr>
                    </a:p>
                  </a:txBody>
                  <a:tcPr/>
                </a:tc>
                <a:tc>
                  <a:txBody>
                    <a:bodyPr/>
                    <a:lstStyle/>
                    <a:p>
                      <a:pPr algn="ctr"/>
                      <a:r>
                        <a:rPr lang="en-US" sz="2400" b="1" dirty="0" smtClean="0">
                          <a:solidFill>
                            <a:srgbClr val="FF0000"/>
                          </a:solidFill>
                          <a:latin typeface="Calibri" pitchFamily="34" charset="0"/>
                        </a:rPr>
                        <a:t>   -.189**</a:t>
                      </a:r>
                      <a:endParaRPr lang="en-US" sz="2400" b="1" dirty="0">
                        <a:solidFill>
                          <a:srgbClr val="FF0000"/>
                        </a:solidFill>
                        <a:latin typeface="Calibri" pitchFamily="34" charset="0"/>
                      </a:endParaRPr>
                    </a:p>
                  </a:txBody>
                  <a:tcPr/>
                </a:tc>
              </a:tr>
              <a:tr h="457200">
                <a:tc>
                  <a:txBody>
                    <a:bodyPr/>
                    <a:lstStyle/>
                    <a:p>
                      <a:r>
                        <a:rPr lang="en-US" sz="2400" dirty="0" smtClean="0">
                          <a:latin typeface="Calibri" pitchFamily="34" charset="0"/>
                        </a:rPr>
                        <a:t>Setbacks and Buffers</a:t>
                      </a:r>
                      <a:endParaRPr lang="en-US" sz="2400" dirty="0">
                        <a:latin typeface="Calibri" pitchFamily="34" charset="0"/>
                      </a:endParaRPr>
                    </a:p>
                  </a:txBody>
                  <a:tcPr/>
                </a:tc>
                <a:tc>
                  <a:txBody>
                    <a:bodyPr/>
                    <a:lstStyle/>
                    <a:p>
                      <a:pPr algn="ctr"/>
                      <a:r>
                        <a:rPr lang="en-US" sz="2400" b="1" dirty="0" smtClean="0">
                          <a:solidFill>
                            <a:srgbClr val="FF0000"/>
                          </a:solidFill>
                          <a:latin typeface="Calibri" pitchFamily="34" charset="0"/>
                        </a:rPr>
                        <a:t>    -.273**</a:t>
                      </a:r>
                      <a:endParaRPr lang="en-US" sz="2400" b="1" dirty="0">
                        <a:solidFill>
                          <a:srgbClr val="FF0000"/>
                        </a:solidFill>
                        <a:latin typeface="Calibri" pitchFamily="34" charset="0"/>
                      </a:endParaRPr>
                    </a:p>
                  </a:txBody>
                  <a:tcPr/>
                </a:tc>
              </a:tr>
              <a:tr h="457200">
                <a:tc>
                  <a:txBody>
                    <a:bodyPr/>
                    <a:lstStyle/>
                    <a:p>
                      <a:r>
                        <a:rPr lang="en-US" sz="2400" dirty="0" smtClean="0">
                          <a:latin typeface="Calibri" pitchFamily="34" charset="0"/>
                        </a:rPr>
                        <a:t>Protected Areas</a:t>
                      </a:r>
                      <a:endParaRPr lang="en-US" sz="2400" dirty="0">
                        <a:latin typeface="Calibri" pitchFamily="34" charset="0"/>
                      </a:endParaRPr>
                    </a:p>
                  </a:txBody>
                  <a:tcPr/>
                </a:tc>
                <a:tc>
                  <a:txBody>
                    <a:bodyPr/>
                    <a:lstStyle/>
                    <a:p>
                      <a:pPr algn="ctr"/>
                      <a:r>
                        <a:rPr lang="en-US" sz="2400" b="1" dirty="0" smtClean="0">
                          <a:solidFill>
                            <a:srgbClr val="FF0000"/>
                          </a:solidFill>
                          <a:latin typeface="Calibri" pitchFamily="34" charset="0"/>
                        </a:rPr>
                        <a:t>    -.346**</a:t>
                      </a:r>
                      <a:endParaRPr lang="en-US" sz="2400" b="1" dirty="0">
                        <a:solidFill>
                          <a:srgbClr val="FF0000"/>
                        </a:solidFill>
                        <a:latin typeface="Calibri" pitchFamily="34" charset="0"/>
                      </a:endParaRPr>
                    </a:p>
                  </a:txBody>
                  <a:tcPr/>
                </a:tc>
              </a:tr>
              <a:tr h="457200">
                <a:tc>
                  <a:txBody>
                    <a:bodyPr/>
                    <a:lstStyle/>
                    <a:p>
                      <a:r>
                        <a:rPr lang="en-US" sz="2400" dirty="0" smtClean="0">
                          <a:latin typeface="Calibri" pitchFamily="34" charset="0"/>
                        </a:rPr>
                        <a:t>Land Acquisition</a:t>
                      </a:r>
                      <a:endParaRPr lang="en-US" sz="2400" dirty="0">
                        <a:latin typeface="Calibri" pitchFamily="34" charset="0"/>
                      </a:endParaRPr>
                    </a:p>
                  </a:txBody>
                  <a:tcPr/>
                </a:tc>
                <a:tc>
                  <a:txBody>
                    <a:bodyPr/>
                    <a:lstStyle/>
                    <a:p>
                      <a:pPr algn="ctr"/>
                      <a:r>
                        <a:rPr lang="en-US" sz="2400" dirty="0" smtClean="0">
                          <a:solidFill>
                            <a:srgbClr val="FF0000"/>
                          </a:solidFill>
                          <a:latin typeface="Calibri" pitchFamily="34" charset="0"/>
                        </a:rPr>
                        <a:t> -.159*</a:t>
                      </a:r>
                      <a:endParaRPr lang="en-US" sz="2400" dirty="0">
                        <a:solidFill>
                          <a:srgbClr val="FF0000"/>
                        </a:solidFill>
                        <a:latin typeface="Calibri" pitchFamily="34" charset="0"/>
                      </a:endParaRPr>
                    </a:p>
                  </a:txBody>
                  <a:tcPr/>
                </a:tc>
              </a:tr>
              <a:tr h="457200">
                <a:tc>
                  <a:txBody>
                    <a:bodyPr/>
                    <a:lstStyle/>
                    <a:p>
                      <a:r>
                        <a:rPr lang="en-US" sz="2400" dirty="0" smtClean="0">
                          <a:latin typeface="Calibri" pitchFamily="34" charset="0"/>
                        </a:rPr>
                        <a:t>Education Programs</a:t>
                      </a:r>
                      <a:endParaRPr lang="en-US" sz="2400" dirty="0">
                        <a:latin typeface="Calibri" pitchFamily="34" charset="0"/>
                      </a:endParaRPr>
                    </a:p>
                  </a:txBody>
                  <a:tcPr/>
                </a:tc>
                <a:tc>
                  <a:txBody>
                    <a:bodyPr/>
                    <a:lstStyle/>
                    <a:p>
                      <a:pPr algn="ctr"/>
                      <a:r>
                        <a:rPr lang="en-US" sz="2400" dirty="0" smtClean="0">
                          <a:latin typeface="Calibri" pitchFamily="34" charset="0"/>
                        </a:rPr>
                        <a:t>-.099</a:t>
                      </a:r>
                      <a:endParaRPr lang="en-US" sz="2400" dirty="0">
                        <a:latin typeface="Calibri" pitchFamily="34" charset="0"/>
                      </a:endParaRPr>
                    </a:p>
                  </a:txBody>
                  <a:tcPr/>
                </a:tc>
              </a:tr>
              <a:tr h="457200">
                <a:tc>
                  <a:txBody>
                    <a:bodyPr/>
                    <a:lstStyle/>
                    <a:p>
                      <a:r>
                        <a:rPr lang="en-US" sz="2400" dirty="0" smtClean="0">
                          <a:latin typeface="Calibri" pitchFamily="34" charset="0"/>
                        </a:rPr>
                        <a:t>Training/Technical Assistance</a:t>
                      </a:r>
                      <a:endParaRPr lang="en-US" sz="2400" dirty="0">
                        <a:latin typeface="Calibri" pitchFamily="34" charset="0"/>
                      </a:endParaRPr>
                    </a:p>
                  </a:txBody>
                  <a:tcPr/>
                </a:tc>
                <a:tc>
                  <a:txBody>
                    <a:bodyPr/>
                    <a:lstStyle/>
                    <a:p>
                      <a:pPr algn="ctr"/>
                      <a:r>
                        <a:rPr lang="en-US" sz="2400" dirty="0" smtClean="0">
                          <a:latin typeface="Calibri" pitchFamily="34" charset="0"/>
                        </a:rPr>
                        <a:t>.039</a:t>
                      </a:r>
                      <a:endParaRPr lang="en-US" sz="2400" dirty="0">
                        <a:latin typeface="Calibri" pitchFamily="34" charset="0"/>
                      </a:endParaRPr>
                    </a:p>
                  </a:txBody>
                  <a:tcPr/>
                </a:tc>
              </a:tr>
            </a:tbl>
          </a:graphicData>
        </a:graphic>
      </p:graphicFrame>
      <p:sp>
        <p:nvSpPr>
          <p:cNvPr id="4" name="TextBox 3"/>
          <p:cNvSpPr txBox="1"/>
          <p:nvPr/>
        </p:nvSpPr>
        <p:spPr>
          <a:xfrm>
            <a:off x="457200" y="6248400"/>
            <a:ext cx="3962400" cy="369332"/>
          </a:xfrm>
          <a:prstGeom prst="rect">
            <a:avLst/>
          </a:prstGeom>
          <a:noFill/>
        </p:spPr>
        <p:txBody>
          <a:bodyPr wrap="square" rtlCol="0">
            <a:spAutoFit/>
          </a:bodyPr>
          <a:lstStyle/>
          <a:p>
            <a:r>
              <a:rPr lang="en-US" dirty="0" smtClean="0">
                <a:solidFill>
                  <a:schemeClr val="bg1"/>
                </a:solidFill>
              </a:rPr>
              <a:t>*Logged per capita</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bodyPr>
          <a:lstStyle/>
          <a:p>
            <a:pPr algn="ctr">
              <a:defRPr/>
            </a:pPr>
            <a:r>
              <a:rPr lang="en-US" sz="4000" dirty="0" smtClean="0">
                <a:solidFill>
                  <a:srgbClr val="FFFF00"/>
                </a:solidFill>
                <a:effectLst>
                  <a:outerShdw blurRad="38100" dist="38100" dir="2700000" algn="tl">
                    <a:srgbClr val="000000">
                      <a:alpha val="43137"/>
                    </a:srgbClr>
                  </a:outerShdw>
                </a:effectLst>
                <a:latin typeface="+mn-lt"/>
                <a:cs typeface="Arial" charset="0"/>
              </a:rPr>
              <a:t>Non-Structural Mitigation Strategies (Cont.)</a:t>
            </a:r>
          </a:p>
        </p:txBody>
      </p:sp>
      <p:graphicFrame>
        <p:nvGraphicFramePr>
          <p:cNvPr id="4" name="Content Placeholder 3"/>
          <p:cNvGraphicFramePr>
            <a:graphicFrameLocks noGrp="1"/>
          </p:cNvGraphicFramePr>
          <p:nvPr>
            <p:ph idx="1"/>
          </p:nvPr>
        </p:nvGraphicFramePr>
        <p:xfrm>
          <a:off x="381000" y="1981200"/>
          <a:ext cx="8305800" cy="4191000"/>
        </p:xfrm>
        <a:graphic>
          <a:graphicData uri="http://schemas.openxmlformats.org/drawingml/2006/table">
            <a:tbl>
              <a:tblPr firstRow="1" bandRow="1">
                <a:tableStyleId>{5C22544A-7EE6-4342-B048-85BDC9FD1C3A}</a:tableStyleId>
              </a:tblPr>
              <a:tblGrid>
                <a:gridCol w="4152900"/>
                <a:gridCol w="4152900"/>
              </a:tblGrid>
              <a:tr h="457200">
                <a:tc>
                  <a:txBody>
                    <a:bodyPr/>
                    <a:lstStyle/>
                    <a:p>
                      <a:pPr algn="ctr"/>
                      <a:r>
                        <a:rPr lang="en-US" sz="2400" dirty="0" smtClean="0">
                          <a:latin typeface="Calibri" pitchFamily="34" charset="0"/>
                        </a:rPr>
                        <a:t>Mitigation Strategy</a:t>
                      </a:r>
                      <a:endParaRPr lang="en-US" sz="2400" dirty="0">
                        <a:latin typeface="Calibri" pitchFamily="34" charset="0"/>
                      </a:endParaRPr>
                    </a:p>
                  </a:txBody>
                  <a:tcPr/>
                </a:tc>
                <a:tc>
                  <a:txBody>
                    <a:bodyPr/>
                    <a:lstStyle/>
                    <a:p>
                      <a:pPr algn="ctr"/>
                      <a:r>
                        <a:rPr lang="en-US" sz="2400" dirty="0" smtClean="0">
                          <a:latin typeface="Calibri" pitchFamily="34" charset="0"/>
                        </a:rPr>
                        <a:t>Flood Damage (2006-2007)*</a:t>
                      </a:r>
                      <a:endParaRPr lang="en-US" sz="2400" dirty="0">
                        <a:latin typeface="Calibri" pitchFamily="34" charset="0"/>
                      </a:endParaRPr>
                    </a:p>
                  </a:txBody>
                  <a:tcPr/>
                </a:tc>
              </a:tr>
              <a:tr h="533400">
                <a:tc>
                  <a:txBody>
                    <a:bodyPr/>
                    <a:lstStyle/>
                    <a:p>
                      <a:r>
                        <a:rPr lang="en-US" sz="2400" dirty="0" smtClean="0">
                          <a:latin typeface="Calibri" pitchFamily="34" charset="0"/>
                        </a:rPr>
                        <a:t>Intergovernmental Agreements</a:t>
                      </a:r>
                      <a:endParaRPr lang="en-US" sz="2400" dirty="0">
                        <a:latin typeface="Calibri" pitchFamily="34" charset="0"/>
                      </a:endParaRPr>
                    </a:p>
                  </a:txBody>
                  <a:tcPr/>
                </a:tc>
                <a:tc>
                  <a:txBody>
                    <a:bodyPr/>
                    <a:lstStyle/>
                    <a:p>
                      <a:pPr algn="ctr"/>
                      <a:r>
                        <a:rPr lang="en-US" sz="2400" dirty="0" smtClean="0">
                          <a:latin typeface="Calibri" pitchFamily="34" charset="0"/>
                        </a:rPr>
                        <a:t> .121</a:t>
                      </a:r>
                      <a:endParaRPr lang="en-US" sz="2400" dirty="0">
                        <a:latin typeface="Calibri" pitchFamily="34" charset="0"/>
                      </a:endParaRPr>
                    </a:p>
                  </a:txBody>
                  <a:tcPr/>
                </a:tc>
              </a:tr>
              <a:tr h="457200">
                <a:tc>
                  <a:txBody>
                    <a:bodyPr/>
                    <a:lstStyle/>
                    <a:p>
                      <a:r>
                        <a:rPr lang="en-US" sz="2400" dirty="0" smtClean="0">
                          <a:latin typeface="Calibri" pitchFamily="34" charset="0"/>
                        </a:rPr>
                        <a:t>Referendums</a:t>
                      </a:r>
                      <a:endParaRPr lang="en-US" sz="2400" dirty="0">
                        <a:latin typeface="Calibri" pitchFamily="34" charset="0"/>
                      </a:endParaRPr>
                    </a:p>
                  </a:txBody>
                  <a:tcPr/>
                </a:tc>
                <a:tc>
                  <a:txBody>
                    <a:bodyPr/>
                    <a:lstStyle/>
                    <a:p>
                      <a:pPr algn="ctr"/>
                      <a:r>
                        <a:rPr lang="en-US" sz="2400" dirty="0" smtClean="0">
                          <a:latin typeface="Calibri" pitchFamily="34" charset="0"/>
                        </a:rPr>
                        <a:t>-.042</a:t>
                      </a:r>
                      <a:endParaRPr lang="en-US" sz="2400" dirty="0">
                        <a:latin typeface="Calibri" pitchFamily="34" charset="0"/>
                      </a:endParaRPr>
                    </a:p>
                  </a:txBody>
                  <a:tcPr/>
                </a:tc>
              </a:tr>
              <a:tr h="457200">
                <a:tc>
                  <a:txBody>
                    <a:bodyPr/>
                    <a:lstStyle/>
                    <a:p>
                      <a:r>
                        <a:rPr lang="en-US" sz="2400" dirty="0" smtClean="0">
                          <a:latin typeface="Calibri" pitchFamily="34" charset="0"/>
                        </a:rPr>
                        <a:t>Computer</a:t>
                      </a:r>
                      <a:r>
                        <a:rPr lang="en-US" sz="2400" baseline="0" dirty="0" smtClean="0">
                          <a:latin typeface="Calibri" pitchFamily="34" charset="0"/>
                        </a:rPr>
                        <a:t> Modeling</a:t>
                      </a:r>
                      <a:endParaRPr lang="en-US" sz="2400" dirty="0">
                        <a:latin typeface="Calibri" pitchFamily="34" charset="0"/>
                      </a:endParaRPr>
                    </a:p>
                  </a:txBody>
                  <a:tcPr/>
                </a:tc>
                <a:tc>
                  <a:txBody>
                    <a:bodyPr/>
                    <a:lstStyle/>
                    <a:p>
                      <a:pPr algn="ctr"/>
                      <a:r>
                        <a:rPr lang="en-US" sz="2400" dirty="0" smtClean="0">
                          <a:latin typeface="Calibri" pitchFamily="34" charset="0"/>
                        </a:rPr>
                        <a:t>-.118</a:t>
                      </a:r>
                      <a:endParaRPr lang="en-US" sz="2400" dirty="0">
                        <a:latin typeface="Calibri" pitchFamily="34" charset="0"/>
                      </a:endParaRPr>
                    </a:p>
                  </a:txBody>
                  <a:tcPr/>
                </a:tc>
              </a:tr>
              <a:tr h="457200">
                <a:tc>
                  <a:txBody>
                    <a:bodyPr/>
                    <a:lstStyle/>
                    <a:p>
                      <a:r>
                        <a:rPr lang="en-US" sz="2400" dirty="0" smtClean="0">
                          <a:latin typeface="Calibri" pitchFamily="34" charset="0"/>
                        </a:rPr>
                        <a:t>Community Block Grants</a:t>
                      </a:r>
                      <a:endParaRPr lang="en-US" sz="2400" dirty="0">
                        <a:latin typeface="Calibri" pitchFamily="34" charset="0"/>
                      </a:endParaRPr>
                    </a:p>
                  </a:txBody>
                  <a:tcPr/>
                </a:tc>
                <a:tc>
                  <a:txBody>
                    <a:bodyPr/>
                    <a:lstStyle/>
                    <a:p>
                      <a:pPr algn="ctr"/>
                      <a:r>
                        <a:rPr lang="en-US" sz="2400" dirty="0" smtClean="0">
                          <a:latin typeface="Calibri" pitchFamily="34" charset="0"/>
                        </a:rPr>
                        <a:t>-.044</a:t>
                      </a:r>
                      <a:endParaRPr lang="en-US" sz="2400" dirty="0">
                        <a:latin typeface="Calibri" pitchFamily="34" charset="0"/>
                      </a:endParaRPr>
                    </a:p>
                  </a:txBody>
                  <a:tcPr/>
                </a:tc>
              </a:tr>
              <a:tr h="457200">
                <a:tc>
                  <a:txBody>
                    <a:bodyPr/>
                    <a:lstStyle/>
                    <a:p>
                      <a:r>
                        <a:rPr lang="en-US" sz="2400" dirty="0" smtClean="0">
                          <a:latin typeface="Calibri" pitchFamily="34" charset="0"/>
                        </a:rPr>
                        <a:t>Construction Codes</a:t>
                      </a:r>
                      <a:endParaRPr lang="en-US" sz="2400" dirty="0">
                        <a:latin typeface="Calibri" pitchFamily="34" charset="0"/>
                      </a:endParaRPr>
                    </a:p>
                  </a:txBody>
                  <a:tcPr/>
                </a:tc>
                <a:tc>
                  <a:txBody>
                    <a:bodyPr/>
                    <a:lstStyle/>
                    <a:p>
                      <a:pPr algn="ctr"/>
                      <a:r>
                        <a:rPr lang="en-US" sz="2400" b="1" dirty="0" smtClean="0">
                          <a:solidFill>
                            <a:srgbClr val="FF0000"/>
                          </a:solidFill>
                          <a:latin typeface="Calibri" pitchFamily="34" charset="0"/>
                        </a:rPr>
                        <a:t>   -.272**</a:t>
                      </a:r>
                      <a:endParaRPr lang="en-US" sz="2400" b="1" dirty="0">
                        <a:solidFill>
                          <a:srgbClr val="FF0000"/>
                        </a:solidFill>
                        <a:latin typeface="Calibri" pitchFamily="34" charset="0"/>
                      </a:endParaRPr>
                    </a:p>
                  </a:txBody>
                  <a:tcPr/>
                </a:tc>
              </a:tr>
              <a:tr h="457200">
                <a:tc>
                  <a:txBody>
                    <a:bodyPr/>
                    <a:lstStyle/>
                    <a:p>
                      <a:r>
                        <a:rPr lang="en-US" sz="2400" dirty="0" smtClean="0">
                          <a:latin typeface="Calibri" pitchFamily="34" charset="0"/>
                        </a:rPr>
                        <a:t>Specific Policy in Plan</a:t>
                      </a:r>
                      <a:endParaRPr lang="en-US" sz="2400" dirty="0">
                        <a:latin typeface="Calibri" pitchFamily="34" charset="0"/>
                      </a:endParaRPr>
                    </a:p>
                  </a:txBody>
                  <a:tcPr/>
                </a:tc>
                <a:tc>
                  <a:txBody>
                    <a:bodyPr/>
                    <a:lstStyle/>
                    <a:p>
                      <a:pPr algn="ctr"/>
                      <a:r>
                        <a:rPr lang="en-US" sz="2400" b="1" dirty="0" smtClean="0">
                          <a:solidFill>
                            <a:srgbClr val="FF0000"/>
                          </a:solidFill>
                          <a:latin typeface="Calibri" pitchFamily="34" charset="0"/>
                        </a:rPr>
                        <a:t>   -.379**</a:t>
                      </a:r>
                      <a:endParaRPr lang="en-US" sz="2400" b="1" dirty="0">
                        <a:solidFill>
                          <a:srgbClr val="FF0000"/>
                        </a:solidFill>
                        <a:latin typeface="Calibri" pitchFamily="34" charset="0"/>
                      </a:endParaRPr>
                    </a:p>
                  </a:txBody>
                  <a:tcPr/>
                </a:tc>
              </a:tr>
              <a:tr h="457200">
                <a:tc>
                  <a:txBody>
                    <a:bodyPr/>
                    <a:lstStyle/>
                    <a:p>
                      <a:r>
                        <a:rPr lang="en-US" sz="2400" dirty="0" smtClean="0">
                          <a:latin typeface="Calibri" pitchFamily="34" charset="0"/>
                        </a:rPr>
                        <a:t>Land Development Codes</a:t>
                      </a:r>
                      <a:endParaRPr lang="en-US" sz="2400" dirty="0">
                        <a:latin typeface="Calibri" pitchFamily="34" charset="0"/>
                      </a:endParaRPr>
                    </a:p>
                  </a:txBody>
                  <a:tcPr/>
                </a:tc>
                <a:tc>
                  <a:txBody>
                    <a:bodyPr/>
                    <a:lstStyle/>
                    <a:p>
                      <a:pPr algn="ctr"/>
                      <a:r>
                        <a:rPr lang="en-US" sz="2400" b="1" dirty="0" smtClean="0">
                          <a:solidFill>
                            <a:srgbClr val="FF0000"/>
                          </a:solidFill>
                          <a:latin typeface="Calibri" pitchFamily="34" charset="0"/>
                        </a:rPr>
                        <a:t>  -.316**</a:t>
                      </a:r>
                      <a:endParaRPr lang="en-US" sz="2400" b="1" dirty="0">
                        <a:solidFill>
                          <a:srgbClr val="FF0000"/>
                        </a:solidFill>
                        <a:latin typeface="Calibri" pitchFamily="34" charset="0"/>
                      </a:endParaRPr>
                    </a:p>
                  </a:txBody>
                  <a:tcPr/>
                </a:tc>
              </a:tr>
              <a:tr h="457200">
                <a:tc>
                  <a:txBody>
                    <a:bodyPr/>
                    <a:lstStyle/>
                    <a:p>
                      <a:r>
                        <a:rPr lang="en-US" sz="2400" dirty="0" smtClean="0">
                          <a:latin typeface="Calibri" pitchFamily="34" charset="0"/>
                        </a:rPr>
                        <a:t>Organizational Capacity</a:t>
                      </a:r>
                      <a:endParaRPr lang="en-US" sz="2400" dirty="0">
                        <a:latin typeface="Calibri" pitchFamily="34" charset="0"/>
                      </a:endParaRPr>
                    </a:p>
                  </a:txBody>
                  <a:tcPr/>
                </a:tc>
                <a:tc>
                  <a:txBody>
                    <a:bodyPr/>
                    <a:lstStyle/>
                    <a:p>
                      <a:pPr algn="ctr"/>
                      <a:r>
                        <a:rPr lang="en-US" sz="2400" dirty="0" smtClean="0">
                          <a:solidFill>
                            <a:srgbClr val="FF0000"/>
                          </a:solidFill>
                          <a:latin typeface="Calibri" pitchFamily="34" charset="0"/>
                        </a:rPr>
                        <a:t>-.131*</a:t>
                      </a:r>
                      <a:endParaRPr lang="en-US" sz="2400" dirty="0">
                        <a:solidFill>
                          <a:srgbClr val="FF0000"/>
                        </a:solidFill>
                        <a:latin typeface="Calibri" pitchFamily="34" charset="0"/>
                      </a:endParaRPr>
                    </a:p>
                  </a:txBody>
                  <a:tcPr/>
                </a:tc>
              </a:tr>
            </a:tbl>
          </a:graphicData>
        </a:graphic>
      </p:graphicFrame>
      <p:sp>
        <p:nvSpPr>
          <p:cNvPr id="5" name="TextBox 4"/>
          <p:cNvSpPr txBox="1"/>
          <p:nvPr/>
        </p:nvSpPr>
        <p:spPr>
          <a:xfrm>
            <a:off x="381000" y="6324600"/>
            <a:ext cx="3962400" cy="369332"/>
          </a:xfrm>
          <a:prstGeom prst="rect">
            <a:avLst/>
          </a:prstGeom>
          <a:noFill/>
        </p:spPr>
        <p:txBody>
          <a:bodyPr wrap="square" rtlCol="0">
            <a:spAutoFit/>
          </a:bodyPr>
          <a:lstStyle/>
          <a:p>
            <a:r>
              <a:rPr lang="en-US" dirty="0" smtClean="0">
                <a:solidFill>
                  <a:schemeClr val="bg1"/>
                </a:solidFill>
              </a:rPr>
              <a:t>*Logged per capita</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9144000" cy="1143000"/>
          </a:xfrm>
          <a:noFill/>
          <a:ln w="9525">
            <a:noFill/>
            <a:miter lim="800000"/>
            <a:headEnd/>
            <a:tailEnd/>
          </a:ln>
        </p:spPr>
        <p:txBody>
          <a:bodyPr vert="horz" wrap="square" lIns="91440" tIns="45720" rIns="91440" bIns="45720" numCol="1" anchor="ctr" anchorCtr="0" compatLnSpc="1">
            <a:prstTxWarp prst="textNoShape">
              <a:avLst/>
            </a:prstTxWarp>
          </a:bodyPr>
          <a:lstStyle/>
          <a:p>
            <a:pPr algn="ctr">
              <a:defRPr/>
            </a:pPr>
            <a:r>
              <a:rPr lang="en-US" sz="4000" dirty="0" smtClean="0">
                <a:solidFill>
                  <a:srgbClr val="FFFF00"/>
                </a:solidFill>
                <a:effectLst>
                  <a:outerShdw blurRad="38100" dist="38100" dir="2700000" algn="tl">
                    <a:srgbClr val="000000">
                      <a:alpha val="43137"/>
                    </a:srgbClr>
                  </a:outerShdw>
                </a:effectLst>
                <a:latin typeface="+mn-lt"/>
                <a:cs typeface="Arial" charset="0"/>
              </a:rPr>
              <a:t>Policy Implications</a:t>
            </a:r>
          </a:p>
        </p:txBody>
      </p:sp>
      <p:sp>
        <p:nvSpPr>
          <p:cNvPr id="32771" name="Content Placeholder 2"/>
          <p:cNvSpPr>
            <a:spLocks noGrp="1"/>
          </p:cNvSpPr>
          <p:nvPr>
            <p:ph idx="1"/>
          </p:nvPr>
        </p:nvSpPr>
        <p:spPr>
          <a:xfrm>
            <a:off x="0" y="1905000"/>
            <a:ext cx="9144000" cy="4648200"/>
          </a:xfrm>
        </p:spPr>
        <p:txBody>
          <a:bodyPr/>
          <a:lstStyle/>
          <a:p>
            <a:pPr>
              <a:spcBef>
                <a:spcPts val="0"/>
              </a:spcBef>
              <a:spcAft>
                <a:spcPts val="600"/>
              </a:spcAft>
            </a:pPr>
            <a:r>
              <a:rPr lang="en-US" sz="3200" dirty="0" smtClean="0"/>
              <a:t>Non-structural flood mitigation strategies are a viable alternative</a:t>
            </a:r>
          </a:p>
          <a:p>
            <a:pPr>
              <a:spcBef>
                <a:spcPts val="0"/>
              </a:spcBef>
              <a:spcAft>
                <a:spcPts val="600"/>
              </a:spcAft>
            </a:pPr>
            <a:r>
              <a:rPr lang="en-US" sz="3200" dirty="0" smtClean="0"/>
              <a:t>Spatial decision making a promising approach</a:t>
            </a:r>
          </a:p>
          <a:p>
            <a:pPr>
              <a:spcBef>
                <a:spcPts val="0"/>
              </a:spcBef>
              <a:spcAft>
                <a:spcPts val="600"/>
              </a:spcAft>
            </a:pPr>
            <a:r>
              <a:rPr lang="en-US" sz="3200" dirty="0" smtClean="0"/>
              <a:t>Generally avoiding the most vulnerable areas is most effective</a:t>
            </a:r>
          </a:p>
          <a:p>
            <a:pPr>
              <a:spcBef>
                <a:spcPts val="0"/>
              </a:spcBef>
              <a:spcAft>
                <a:spcPts val="600"/>
              </a:spcAft>
            </a:pPr>
            <a:r>
              <a:rPr lang="en-US" sz="3200" dirty="0" smtClean="0"/>
              <a:t>No single strategy can stand alone</a:t>
            </a:r>
          </a:p>
          <a:p>
            <a:pPr>
              <a:spcBef>
                <a:spcPts val="0"/>
              </a:spcBef>
              <a:spcAft>
                <a:spcPts val="600"/>
              </a:spcAft>
            </a:pPr>
            <a:r>
              <a:rPr lang="en-US" sz="3200" dirty="0" smtClean="0"/>
              <a:t>Hybrid approach to flood mitigation necessary</a:t>
            </a:r>
          </a:p>
          <a:p>
            <a:pPr>
              <a:spcBef>
                <a:spcPts val="0"/>
              </a:spcBef>
              <a:spcAft>
                <a:spcPts val="600"/>
              </a:spcAft>
            </a:pPr>
            <a:r>
              <a:rPr lang="en-US" sz="3200" dirty="0" smtClean="0"/>
              <a:t>Capable Organizations also a key component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blinds(horizontal)">
                                      <p:cBhvr>
                                        <p:cTn id="7" dur="500"/>
                                        <p:tgtEl>
                                          <p:spTgt spid="327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2771">
                                            <p:txEl>
                                              <p:pRg st="1" end="1"/>
                                            </p:txEl>
                                          </p:spTgt>
                                        </p:tgtEl>
                                        <p:attrNameLst>
                                          <p:attrName>style.visibility</p:attrName>
                                        </p:attrNameLst>
                                      </p:cBhvr>
                                      <p:to>
                                        <p:strVal val="visible"/>
                                      </p:to>
                                    </p:set>
                                    <p:animEffect transition="in" filter="blinds(horizontal)">
                                      <p:cBhvr>
                                        <p:cTn id="12" dur="500"/>
                                        <p:tgtEl>
                                          <p:spTgt spid="327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2771">
                                            <p:txEl>
                                              <p:pRg st="2" end="2"/>
                                            </p:txEl>
                                          </p:spTgt>
                                        </p:tgtEl>
                                        <p:attrNameLst>
                                          <p:attrName>style.visibility</p:attrName>
                                        </p:attrNameLst>
                                      </p:cBhvr>
                                      <p:to>
                                        <p:strVal val="visible"/>
                                      </p:to>
                                    </p:set>
                                    <p:animEffect transition="in" filter="blinds(horizontal)">
                                      <p:cBhvr>
                                        <p:cTn id="17" dur="500"/>
                                        <p:tgtEl>
                                          <p:spTgt spid="3277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2771">
                                            <p:txEl>
                                              <p:pRg st="3" end="3"/>
                                            </p:txEl>
                                          </p:spTgt>
                                        </p:tgtEl>
                                        <p:attrNameLst>
                                          <p:attrName>style.visibility</p:attrName>
                                        </p:attrNameLst>
                                      </p:cBhvr>
                                      <p:to>
                                        <p:strVal val="visible"/>
                                      </p:to>
                                    </p:set>
                                    <p:animEffect transition="in" filter="blinds(horizontal)">
                                      <p:cBhvr>
                                        <p:cTn id="22" dur="500"/>
                                        <p:tgtEl>
                                          <p:spTgt spid="3277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2771">
                                            <p:txEl>
                                              <p:pRg st="4" end="4"/>
                                            </p:txEl>
                                          </p:spTgt>
                                        </p:tgtEl>
                                        <p:attrNameLst>
                                          <p:attrName>style.visibility</p:attrName>
                                        </p:attrNameLst>
                                      </p:cBhvr>
                                      <p:to>
                                        <p:strVal val="visible"/>
                                      </p:to>
                                    </p:set>
                                    <p:animEffect transition="in" filter="blinds(horizontal)">
                                      <p:cBhvr>
                                        <p:cTn id="27" dur="500"/>
                                        <p:tgtEl>
                                          <p:spTgt spid="3277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2771">
                                            <p:txEl>
                                              <p:pRg st="5" end="5"/>
                                            </p:txEl>
                                          </p:spTgt>
                                        </p:tgtEl>
                                        <p:attrNameLst>
                                          <p:attrName>style.visibility</p:attrName>
                                        </p:attrNameLst>
                                      </p:cBhvr>
                                      <p:to>
                                        <p:strVal val="visible"/>
                                      </p:to>
                                    </p:set>
                                    <p:animEffect transition="in" filter="blinds(horizontal)">
                                      <p:cBhvr>
                                        <p:cTn id="32" dur="500"/>
                                        <p:tgtEl>
                                          <p:spTgt spid="3277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6" name="Group 11"/>
          <p:cNvGrpSpPr>
            <a:grpSpLocks/>
          </p:cNvGrpSpPr>
          <p:nvPr/>
        </p:nvGrpSpPr>
        <p:grpSpPr bwMode="auto">
          <a:xfrm>
            <a:off x="0" y="3810001"/>
            <a:ext cx="9144000" cy="2667000"/>
            <a:chOff x="528" y="576"/>
            <a:chExt cx="4608" cy="960"/>
          </a:xfrm>
        </p:grpSpPr>
        <p:pic>
          <p:nvPicPr>
            <p:cNvPr id="31750" name="Picture 2" descr="title"/>
            <p:cNvPicPr>
              <a:picLocks noChangeAspect="1" noChangeArrowheads="1"/>
            </p:cNvPicPr>
            <p:nvPr/>
          </p:nvPicPr>
          <p:blipFill>
            <a:blip r:embed="rId3" cstate="print"/>
            <a:srcRect/>
            <a:stretch>
              <a:fillRect/>
            </a:stretch>
          </p:blipFill>
          <p:spPr bwMode="auto">
            <a:xfrm>
              <a:off x="1072" y="576"/>
              <a:ext cx="2996" cy="768"/>
            </a:xfrm>
            <a:prstGeom prst="rect">
              <a:avLst/>
            </a:prstGeom>
            <a:noFill/>
            <a:ln w="9525">
              <a:noFill/>
              <a:miter lim="800000"/>
              <a:headEnd/>
              <a:tailEnd/>
            </a:ln>
          </p:spPr>
        </p:pic>
        <p:pic>
          <p:nvPicPr>
            <p:cNvPr id="31751" name="Picture 3" descr="EgretCoastal"/>
            <p:cNvPicPr>
              <a:picLocks noChangeAspect="1" noChangeArrowheads="1"/>
            </p:cNvPicPr>
            <p:nvPr/>
          </p:nvPicPr>
          <p:blipFill>
            <a:blip r:embed="rId4" cstate="print"/>
            <a:srcRect/>
            <a:stretch>
              <a:fillRect/>
            </a:stretch>
          </p:blipFill>
          <p:spPr bwMode="auto">
            <a:xfrm>
              <a:off x="4060" y="576"/>
              <a:ext cx="1076" cy="768"/>
            </a:xfrm>
            <a:prstGeom prst="rect">
              <a:avLst/>
            </a:prstGeom>
            <a:noFill/>
            <a:ln w="9525">
              <a:noFill/>
              <a:miter lim="800000"/>
              <a:headEnd/>
              <a:tailEnd/>
            </a:ln>
          </p:spPr>
        </p:pic>
        <p:pic>
          <p:nvPicPr>
            <p:cNvPr id="31753" name="Picture 5" descr="leaf"/>
            <p:cNvPicPr>
              <a:picLocks noChangeAspect="1" noChangeArrowheads="1"/>
            </p:cNvPicPr>
            <p:nvPr/>
          </p:nvPicPr>
          <p:blipFill>
            <a:blip r:embed="rId5" cstate="print"/>
            <a:srcRect/>
            <a:stretch>
              <a:fillRect/>
            </a:stretch>
          </p:blipFill>
          <p:spPr bwMode="auto">
            <a:xfrm>
              <a:off x="528" y="576"/>
              <a:ext cx="556" cy="768"/>
            </a:xfrm>
            <a:prstGeom prst="rect">
              <a:avLst/>
            </a:prstGeom>
            <a:noFill/>
            <a:ln w="9525">
              <a:noFill/>
              <a:miter lim="800000"/>
              <a:headEnd/>
              <a:tailEnd/>
            </a:ln>
          </p:spPr>
        </p:pic>
        <p:sp>
          <p:nvSpPr>
            <p:cNvPr id="31754" name="Rectangle 8"/>
            <p:cNvSpPr>
              <a:spLocks noChangeArrowheads="1"/>
            </p:cNvSpPr>
            <p:nvPr/>
          </p:nvSpPr>
          <p:spPr bwMode="auto">
            <a:xfrm>
              <a:off x="528" y="576"/>
              <a:ext cx="4608" cy="960"/>
            </a:xfrm>
            <a:prstGeom prst="rect">
              <a:avLst/>
            </a:prstGeom>
            <a:noFill/>
            <a:ln w="6350">
              <a:noFill/>
              <a:miter lim="800000"/>
              <a:headEnd/>
              <a:tailEnd/>
            </a:ln>
          </p:spPr>
          <p:txBody>
            <a:bodyPr wrap="none" anchor="ctr"/>
            <a:lstStyle/>
            <a:p>
              <a:endParaRPr lang="en-US"/>
            </a:p>
          </p:txBody>
        </p:sp>
      </p:grpSp>
      <p:sp>
        <p:nvSpPr>
          <p:cNvPr id="31747" name="Text Box 9"/>
          <p:cNvSpPr txBox="1">
            <a:spLocks noChangeArrowheads="1"/>
          </p:cNvSpPr>
          <p:nvPr/>
        </p:nvSpPr>
        <p:spPr bwMode="auto">
          <a:xfrm>
            <a:off x="2193925" y="4684713"/>
            <a:ext cx="2301875" cy="366712"/>
          </a:xfrm>
          <a:prstGeom prst="rect">
            <a:avLst/>
          </a:prstGeom>
          <a:noFill/>
          <a:ln w="9525">
            <a:noFill/>
            <a:miter lim="800000"/>
            <a:headEnd/>
            <a:tailEnd/>
          </a:ln>
        </p:spPr>
        <p:txBody>
          <a:bodyPr>
            <a:spAutoFit/>
          </a:bodyPr>
          <a:lstStyle/>
          <a:p>
            <a:endParaRPr lang="en-US"/>
          </a:p>
        </p:txBody>
      </p:sp>
      <p:pic>
        <p:nvPicPr>
          <p:cNvPr id="14" name="Picture 13"/>
          <p:cNvPicPr/>
          <p:nvPr/>
        </p:nvPicPr>
        <p:blipFill>
          <a:blip r:embed="rId6" cstate="print"/>
          <a:srcRect l="27350" t="11992" r="28571" b="70021"/>
          <a:stretch>
            <a:fillRect/>
          </a:stretch>
        </p:blipFill>
        <p:spPr bwMode="auto">
          <a:xfrm>
            <a:off x="0" y="304800"/>
            <a:ext cx="9144000" cy="2819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a:xfrm>
            <a:off x="0" y="381000"/>
            <a:ext cx="9144000" cy="1143000"/>
          </a:xfrm>
        </p:spPr>
        <p:txBody>
          <a:bodyPr/>
          <a:lstStyle/>
          <a:p>
            <a:pPr algn="ctr">
              <a:defRPr/>
            </a:pPr>
            <a:r>
              <a:rPr lang="en-US" sz="4000" dirty="0" smtClean="0">
                <a:solidFill>
                  <a:srgbClr val="FFFF00"/>
                </a:solidFill>
                <a:effectLst>
                  <a:outerShdw blurRad="38100" dist="38100" dir="2700000" algn="tl">
                    <a:srgbClr val="000000">
                      <a:alpha val="43137"/>
                    </a:srgbClr>
                  </a:outerShdw>
                </a:effectLst>
                <a:latin typeface="+mn-lt"/>
                <a:cs typeface="Arial" charset="0"/>
              </a:rPr>
              <a:t>Flooding in Texas</a:t>
            </a:r>
          </a:p>
        </p:txBody>
      </p:sp>
      <p:sp>
        <p:nvSpPr>
          <p:cNvPr id="4099" name="Rectangle 3"/>
          <p:cNvSpPr>
            <a:spLocks noGrp="1" noChangeArrowheads="1"/>
          </p:cNvSpPr>
          <p:nvPr>
            <p:ph idx="4294967295"/>
          </p:nvPr>
        </p:nvSpPr>
        <p:spPr>
          <a:xfrm>
            <a:off x="304800" y="1752600"/>
            <a:ext cx="8534400" cy="4648200"/>
          </a:xfrm>
        </p:spPr>
        <p:txBody>
          <a:bodyPr/>
          <a:lstStyle/>
          <a:p>
            <a:pPr eaLnBrk="1" hangingPunct="1">
              <a:spcAft>
                <a:spcPts val="1800"/>
              </a:spcAft>
              <a:defRPr/>
            </a:pPr>
            <a:r>
              <a:rPr lang="en-US" altLang="ko-KR" sz="3200" dirty="0" smtClean="0">
                <a:latin typeface="Calibri" pitchFamily="34" charset="0"/>
                <a:ea typeface="굴림" pitchFamily="34" charset="-127"/>
              </a:rPr>
              <a:t>Consistently has the most deaths and damages from severe storms than any state</a:t>
            </a:r>
          </a:p>
          <a:p>
            <a:pPr eaLnBrk="1" hangingPunct="1">
              <a:spcAft>
                <a:spcPts val="1800"/>
              </a:spcAft>
              <a:defRPr/>
            </a:pPr>
            <a:r>
              <a:rPr lang="en-US" altLang="ko-KR" sz="3200" dirty="0" smtClean="0">
                <a:latin typeface="Calibri" pitchFamily="34" charset="0"/>
                <a:ea typeface="굴림" pitchFamily="34" charset="-127"/>
              </a:rPr>
              <a:t>From 1978 to 2001, Texas suffered $2.25 billion dollars in flood damage - more than California, New York and Florida combined</a:t>
            </a:r>
          </a:p>
          <a:p>
            <a:pPr eaLnBrk="1" hangingPunct="1">
              <a:spcAft>
                <a:spcPts val="600"/>
              </a:spcAft>
              <a:defRPr/>
            </a:pPr>
            <a:r>
              <a:rPr lang="en-US" sz="3200" dirty="0" smtClean="0">
                <a:latin typeface="Calibri" pitchFamily="34" charset="0"/>
                <a:ea typeface="굴림" pitchFamily="34" charset="-127"/>
              </a:rPr>
              <a:t>From 1997 to 2001, coastal counties reported</a:t>
            </a:r>
          </a:p>
          <a:p>
            <a:pPr lvl="1" eaLnBrk="1" hangingPunct="1">
              <a:spcAft>
                <a:spcPts val="600"/>
              </a:spcAft>
              <a:buClr>
                <a:schemeClr val="bg1"/>
              </a:buClr>
              <a:buFont typeface="Wingdings" pitchFamily="2" charset="2"/>
              <a:buChar char="§"/>
              <a:defRPr/>
            </a:pPr>
            <a:r>
              <a:rPr lang="en-US" sz="2800" dirty="0" smtClean="0">
                <a:latin typeface="Calibri" pitchFamily="34" charset="0"/>
              </a:rPr>
              <a:t>$320 million in property damage </a:t>
            </a:r>
          </a:p>
          <a:p>
            <a:pPr lvl="1" eaLnBrk="1" hangingPunct="1">
              <a:spcAft>
                <a:spcPts val="600"/>
              </a:spcAft>
              <a:buClr>
                <a:schemeClr val="bg1"/>
              </a:buClr>
              <a:buFont typeface="Wingdings" pitchFamily="2" charset="2"/>
              <a:buChar char="§"/>
              <a:defRPr/>
            </a:pPr>
            <a:r>
              <a:rPr lang="en-US" sz="2800" dirty="0" smtClean="0">
                <a:latin typeface="Calibri" pitchFamily="34" charset="0"/>
              </a:rPr>
              <a:t>&gt; 5,000 persons killed or injured in a flood event</a:t>
            </a:r>
            <a:endParaRPr lang="en-US" sz="2800" dirty="0" smtClean="0">
              <a:latin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blinds(horizontal)">
                                      <p:cBhvr>
                                        <p:cTn id="7" dur="500"/>
                                        <p:tgtEl>
                                          <p:spTgt spid="4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099">
                                            <p:txEl>
                                              <p:pRg st="1" end="1"/>
                                            </p:txEl>
                                          </p:spTgt>
                                        </p:tgtEl>
                                        <p:attrNameLst>
                                          <p:attrName>style.visibility</p:attrName>
                                        </p:attrNameLst>
                                      </p:cBhvr>
                                      <p:to>
                                        <p:strVal val="visible"/>
                                      </p:to>
                                    </p:set>
                                    <p:animEffect transition="in" filter="blinds(horizontal)">
                                      <p:cBhvr>
                                        <p:cTn id="12" dur="500"/>
                                        <p:tgtEl>
                                          <p:spTgt spid="40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099">
                                            <p:txEl>
                                              <p:pRg st="2" end="2"/>
                                            </p:txEl>
                                          </p:spTgt>
                                        </p:tgtEl>
                                        <p:attrNameLst>
                                          <p:attrName>style.visibility</p:attrName>
                                        </p:attrNameLst>
                                      </p:cBhvr>
                                      <p:to>
                                        <p:strVal val="visible"/>
                                      </p:to>
                                    </p:set>
                                    <p:animEffect transition="in" filter="blinds(horizontal)">
                                      <p:cBhvr>
                                        <p:cTn id="17" dur="500"/>
                                        <p:tgtEl>
                                          <p:spTgt spid="4099">
                                            <p:txEl>
                                              <p:pRg st="2" end="2"/>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4099">
                                            <p:txEl>
                                              <p:pRg st="3" end="3"/>
                                            </p:txEl>
                                          </p:spTgt>
                                        </p:tgtEl>
                                        <p:attrNameLst>
                                          <p:attrName>style.visibility</p:attrName>
                                        </p:attrNameLst>
                                      </p:cBhvr>
                                      <p:to>
                                        <p:strVal val="visible"/>
                                      </p:to>
                                    </p:set>
                                    <p:animEffect transition="in" filter="blinds(horizontal)">
                                      <p:cBhvr>
                                        <p:cTn id="20" dur="500"/>
                                        <p:tgtEl>
                                          <p:spTgt spid="4099">
                                            <p:txEl>
                                              <p:pRg st="3" end="3"/>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4099">
                                            <p:txEl>
                                              <p:pRg st="4" end="4"/>
                                            </p:txEl>
                                          </p:spTgt>
                                        </p:tgtEl>
                                        <p:attrNameLst>
                                          <p:attrName>style.visibility</p:attrName>
                                        </p:attrNameLst>
                                      </p:cBhvr>
                                      <p:to>
                                        <p:strVal val="visible"/>
                                      </p:to>
                                    </p:set>
                                    <p:animEffect transition="in" filter="blinds(horizontal)">
                                      <p:cBhvr>
                                        <p:cTn id="23" dur="500"/>
                                        <p:tgtEl>
                                          <p:spTgt spid="40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385026" name="Rectangle 2"/>
          <p:cNvSpPr>
            <a:spLocks noGrp="1"/>
          </p:cNvSpPr>
          <p:nvPr>
            <p:ph type="title"/>
          </p:nvPr>
        </p:nvSpPr>
        <p:spPr>
          <a:xfrm>
            <a:off x="685800" y="533400"/>
            <a:ext cx="7772400" cy="685800"/>
          </a:xfrm>
        </p:spPr>
        <p:txBody>
          <a:bodyPr/>
          <a:lstStyle/>
          <a:p>
            <a:pPr>
              <a:defRPr/>
            </a:pPr>
            <a:r>
              <a:rPr lang="en-US" sz="3600">
                <a:solidFill>
                  <a:schemeClr val="tx1"/>
                </a:solidFill>
                <a:effectLst>
                  <a:outerShdw blurRad="38100" dist="38100" dir="2700000" algn="tl">
                    <a:srgbClr val="FFFFFF"/>
                  </a:outerShdw>
                </a:effectLst>
              </a:rPr>
              <a:t>Descriptive Results: TX</a:t>
            </a:r>
          </a:p>
        </p:txBody>
      </p:sp>
      <p:sp>
        <p:nvSpPr>
          <p:cNvPr id="385027" name="Rectangle 3"/>
          <p:cNvSpPr>
            <a:spLocks noGrp="1"/>
          </p:cNvSpPr>
          <p:nvPr>
            <p:ph type="body" idx="1"/>
          </p:nvPr>
        </p:nvSpPr>
        <p:spPr>
          <a:xfrm>
            <a:off x="685800" y="1905000"/>
            <a:ext cx="7772400" cy="3962400"/>
          </a:xfrm>
        </p:spPr>
        <p:txBody>
          <a:bodyPr/>
          <a:lstStyle/>
          <a:p>
            <a:r>
              <a:rPr lang="en-US" altLang="ko-KR" smtClean="0">
                <a:ea typeface="굴림" pitchFamily="34" charset="-127"/>
              </a:rPr>
              <a:t>423 flood events caused over $320 million in reported property damage among coastal counties.  </a:t>
            </a:r>
          </a:p>
          <a:p>
            <a:r>
              <a:rPr lang="en-US" altLang="ko-KR" smtClean="0">
                <a:ea typeface="굴림" pitchFamily="34" charset="-127"/>
              </a:rPr>
              <a:t>Average amount of damage per flood was $423,765.90.  </a:t>
            </a:r>
          </a:p>
          <a:p>
            <a:r>
              <a:rPr lang="en-US" smtClean="0"/>
              <a:t>Between 1997-2001, 5,922 persons were either killed or injured in a flood event.</a:t>
            </a:r>
          </a:p>
          <a:p>
            <a:r>
              <a:rPr lang="en-US" smtClean="0"/>
              <a:t>Increase in composition of socially vulnerable populations increases the odds of casualty by </a:t>
            </a:r>
            <a:r>
              <a:rPr lang="en-US" b="1" smtClean="0"/>
              <a:t>42.4</a:t>
            </a:r>
            <a:r>
              <a:rPr lang="en-US" smtClean="0"/>
              <a:t> percent. </a:t>
            </a:r>
          </a:p>
          <a:p>
            <a:endParaRPr lang="en-US" smtClean="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5027">
                                            <p:txEl>
                                              <p:pRg st="0" end="0"/>
                                            </p:txEl>
                                          </p:spTgt>
                                        </p:tgtEl>
                                        <p:attrNameLst>
                                          <p:attrName>style.visibility</p:attrName>
                                        </p:attrNameLst>
                                      </p:cBhvr>
                                      <p:to>
                                        <p:strVal val="visible"/>
                                      </p:to>
                                    </p:set>
                                    <p:animEffect transition="in" filter="blinds(horizontal)">
                                      <p:cBhvr>
                                        <p:cTn id="7" dur="500"/>
                                        <p:tgtEl>
                                          <p:spTgt spid="3850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85027">
                                            <p:txEl>
                                              <p:pRg st="1" end="1"/>
                                            </p:txEl>
                                          </p:spTgt>
                                        </p:tgtEl>
                                        <p:attrNameLst>
                                          <p:attrName>style.visibility</p:attrName>
                                        </p:attrNameLst>
                                      </p:cBhvr>
                                      <p:to>
                                        <p:strVal val="visible"/>
                                      </p:to>
                                    </p:set>
                                    <p:animEffect transition="in" filter="blinds(horizontal)">
                                      <p:cBhvr>
                                        <p:cTn id="12" dur="500"/>
                                        <p:tgtEl>
                                          <p:spTgt spid="3850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85027">
                                            <p:txEl>
                                              <p:pRg st="2" end="2"/>
                                            </p:txEl>
                                          </p:spTgt>
                                        </p:tgtEl>
                                        <p:attrNameLst>
                                          <p:attrName>style.visibility</p:attrName>
                                        </p:attrNameLst>
                                      </p:cBhvr>
                                      <p:to>
                                        <p:strVal val="visible"/>
                                      </p:to>
                                    </p:set>
                                    <p:animEffect transition="in" filter="blinds(horizontal)">
                                      <p:cBhvr>
                                        <p:cTn id="17" dur="500"/>
                                        <p:tgtEl>
                                          <p:spTgt spid="38502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85027">
                                            <p:txEl>
                                              <p:pRg st="3" end="3"/>
                                            </p:txEl>
                                          </p:spTgt>
                                        </p:tgtEl>
                                        <p:attrNameLst>
                                          <p:attrName>style.visibility</p:attrName>
                                        </p:attrNameLst>
                                      </p:cBhvr>
                                      <p:to>
                                        <p:strVal val="visible"/>
                                      </p:to>
                                    </p:set>
                                    <p:animEffect transition="in" filter="blinds(horizontal)">
                                      <p:cBhvr>
                                        <p:cTn id="22" dur="500"/>
                                        <p:tgtEl>
                                          <p:spTgt spid="38502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5027" grpId="0" build="p"/>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8066" name="Rectangle 2"/>
          <p:cNvSpPr>
            <a:spLocks noGrp="1"/>
          </p:cNvSpPr>
          <p:nvPr>
            <p:ph type="title"/>
          </p:nvPr>
        </p:nvSpPr>
        <p:spPr>
          <a:xfrm>
            <a:off x="0" y="381000"/>
            <a:ext cx="9144000" cy="1143000"/>
          </a:xfrm>
        </p:spPr>
        <p:txBody>
          <a:bodyPr/>
          <a:lstStyle/>
          <a:p>
            <a:pPr algn="ctr">
              <a:defRPr/>
            </a:pPr>
            <a:r>
              <a:rPr lang="en-US" sz="3600" smtClean="0">
                <a:solidFill>
                  <a:schemeClr val="tx1"/>
                </a:solidFill>
                <a:effectLst>
                  <a:outerShdw blurRad="38100" dist="38100" dir="2700000" algn="tl">
                    <a:srgbClr val="FFFFFF"/>
                  </a:outerShdw>
                </a:effectLst>
                <a:cs typeface="Arial" charset="0"/>
              </a:rPr>
              <a:t>Exposure to Natural Hazards</a:t>
            </a:r>
          </a:p>
        </p:txBody>
      </p:sp>
      <p:sp>
        <p:nvSpPr>
          <p:cNvPr id="9219" name="Rectangle 3"/>
          <p:cNvSpPr>
            <a:spLocks noGrp="1"/>
          </p:cNvSpPr>
          <p:nvPr>
            <p:ph type="body" idx="1"/>
          </p:nvPr>
        </p:nvSpPr>
        <p:spPr>
          <a:xfrm>
            <a:off x="457200" y="2286000"/>
            <a:ext cx="8229600" cy="3124200"/>
          </a:xfrm>
        </p:spPr>
        <p:txBody>
          <a:bodyPr/>
          <a:lstStyle/>
          <a:p>
            <a:r>
              <a:rPr lang="en-US" sz="3600" smtClean="0"/>
              <a:t>Not solely a technical or engineering problem</a:t>
            </a:r>
          </a:p>
          <a:p>
            <a:endParaRPr lang="en-US" sz="3600" smtClean="0"/>
          </a:p>
          <a:p>
            <a:r>
              <a:rPr lang="en-US" sz="3600" smtClean="0"/>
              <a:t>Pattern of land use change and development exacerbating losses</a:t>
            </a:r>
          </a:p>
          <a:p>
            <a:endParaRPr lang="en-US" sz="3600" smtClean="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290" name="Picture 4"/>
          <p:cNvPicPr>
            <a:picLocks noChangeAspect="1" noChangeArrowheads="1"/>
          </p:cNvPicPr>
          <p:nvPr/>
        </p:nvPicPr>
        <p:blipFill>
          <a:blip r:embed="rId3" cstate="print"/>
          <a:srcRect t="5228" b="9344"/>
          <a:stretch>
            <a:fillRect/>
          </a:stretch>
        </p:blipFill>
        <p:spPr bwMode="auto">
          <a:xfrm>
            <a:off x="0" y="381000"/>
            <a:ext cx="9144000" cy="5703888"/>
          </a:xfrm>
          <a:prstGeom prst="rect">
            <a:avLst/>
          </a:prstGeom>
          <a:ln w="38100" cap="sq">
            <a:solidFill>
              <a:schemeClr val="accent1">
                <a:lumMod val="50000"/>
              </a:schemeClr>
            </a:solidFill>
            <a:prstDash val="solid"/>
            <a:miter lim="800000"/>
          </a:ln>
          <a:effectLst>
            <a:outerShdw blurRad="50800" dist="38100" dir="2700000" algn="tl" rotWithShape="0">
              <a:srgbClr val="000000">
                <a:alpha val="43000"/>
              </a:srgbClr>
            </a:outerShdw>
          </a:effectLst>
        </p:spPr>
      </p:pic>
      <p:sp>
        <p:nvSpPr>
          <p:cNvPr id="10243" name="Text Box 5"/>
          <p:cNvSpPr txBox="1">
            <a:spLocks noChangeArrowheads="1"/>
          </p:cNvSpPr>
          <p:nvPr/>
        </p:nvSpPr>
        <p:spPr bwMode="auto">
          <a:xfrm>
            <a:off x="517525" y="188913"/>
            <a:ext cx="7864475" cy="366712"/>
          </a:xfrm>
          <a:prstGeom prst="rect">
            <a:avLst/>
          </a:prstGeom>
          <a:noFill/>
          <a:ln w="9525">
            <a:noFill/>
            <a:miter lim="800000"/>
            <a:headEnd/>
            <a:tailEnd/>
          </a:ln>
        </p:spPr>
        <p:txBody>
          <a:bodyPr>
            <a:spAutoFit/>
          </a:bodyPr>
          <a:lstStyle/>
          <a:p>
            <a:endParaRPr lang="en-US"/>
          </a:p>
        </p:txBody>
      </p:sp>
      <p:sp>
        <p:nvSpPr>
          <p:cNvPr id="13316" name="Text Box 6"/>
          <p:cNvSpPr txBox="1">
            <a:spLocks noChangeArrowheads="1"/>
          </p:cNvSpPr>
          <p:nvPr/>
        </p:nvSpPr>
        <p:spPr bwMode="auto">
          <a:xfrm>
            <a:off x="0" y="6172200"/>
            <a:ext cx="9144000" cy="523875"/>
          </a:xfrm>
          <a:prstGeom prst="rect">
            <a:avLst/>
          </a:prstGeom>
          <a:noFill/>
          <a:ln w="9525" algn="ctr">
            <a:noFill/>
            <a:miter lim="800000"/>
            <a:headEnd/>
            <a:tailEnd/>
          </a:ln>
          <a:effectLst/>
        </p:spPr>
        <p:txBody>
          <a:bodyPr anchor="ctr"/>
          <a:lstStyle/>
          <a:p>
            <a:pPr algn="ctr" eaLnBrk="0" hangingPunct="0">
              <a:defRPr/>
            </a:pPr>
            <a:r>
              <a:rPr lang="en-US" sz="2400" b="1">
                <a:solidFill>
                  <a:schemeClr val="bg1"/>
                </a:solidFill>
                <a:effectLst>
                  <a:outerShdw blurRad="38100" dist="38100" dir="2700000" algn="tl">
                    <a:srgbClr val="000000"/>
                  </a:outerShdw>
                </a:effectLst>
                <a:latin typeface="Trebuchet MS" pitchFamily="34" charset="0"/>
              </a:rPr>
              <a:t>Population by Block Group: 1980</a:t>
            </a:r>
          </a:p>
        </p:txBody>
      </p:sp>
      <p:sp>
        <p:nvSpPr>
          <p:cNvPr id="10245" name="Text Box 6"/>
          <p:cNvSpPr txBox="1">
            <a:spLocks noChangeArrowheads="1"/>
          </p:cNvSpPr>
          <p:nvPr/>
        </p:nvSpPr>
        <p:spPr bwMode="auto">
          <a:xfrm>
            <a:off x="7391400" y="5562600"/>
            <a:ext cx="1447800" cy="274638"/>
          </a:xfrm>
          <a:prstGeom prst="rect">
            <a:avLst/>
          </a:prstGeom>
          <a:noFill/>
          <a:ln w="9525">
            <a:noFill/>
            <a:miter lim="800000"/>
            <a:headEnd/>
            <a:tailEnd/>
          </a:ln>
        </p:spPr>
        <p:txBody>
          <a:bodyPr>
            <a:spAutoFit/>
          </a:bodyPr>
          <a:lstStyle/>
          <a:p>
            <a:pPr algn="ctr">
              <a:spcBef>
                <a:spcPct val="50000"/>
              </a:spcBef>
            </a:pPr>
            <a:r>
              <a:rPr lang="en-US" sz="1200"/>
              <a:t>* Houston Region</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8" name="Text Box 5"/>
          <p:cNvSpPr txBox="1">
            <a:spLocks noChangeArrowheads="1"/>
          </p:cNvSpPr>
          <p:nvPr/>
        </p:nvSpPr>
        <p:spPr bwMode="auto">
          <a:xfrm>
            <a:off x="0" y="6096000"/>
            <a:ext cx="9144000" cy="519113"/>
          </a:xfrm>
          <a:prstGeom prst="rect">
            <a:avLst/>
          </a:prstGeom>
          <a:noFill/>
          <a:ln w="9525" algn="ctr">
            <a:noFill/>
            <a:miter lim="800000"/>
            <a:headEnd/>
            <a:tailEnd/>
          </a:ln>
          <a:effectLst/>
        </p:spPr>
        <p:txBody>
          <a:bodyPr anchor="ctr"/>
          <a:lstStyle/>
          <a:p>
            <a:pPr algn="ctr" eaLnBrk="0" hangingPunct="0">
              <a:defRPr/>
            </a:pPr>
            <a:r>
              <a:rPr lang="en-US" sz="2400" b="1">
                <a:solidFill>
                  <a:schemeClr val="bg1"/>
                </a:solidFill>
                <a:effectLst>
                  <a:outerShdw blurRad="38100" dist="38100" dir="2700000" algn="tl">
                    <a:srgbClr val="000000"/>
                  </a:outerShdw>
                </a:effectLst>
                <a:latin typeface="Trebuchet MS" pitchFamily="34" charset="0"/>
              </a:rPr>
              <a:t>Population by Block Group: 2000</a:t>
            </a:r>
          </a:p>
        </p:txBody>
      </p:sp>
      <p:pic>
        <p:nvPicPr>
          <p:cNvPr id="4" name="Picture 6"/>
          <p:cNvPicPr>
            <a:picLocks noChangeAspect="1" noChangeArrowheads="1"/>
          </p:cNvPicPr>
          <p:nvPr/>
        </p:nvPicPr>
        <p:blipFill>
          <a:blip r:embed="rId3" cstate="print"/>
          <a:srcRect t="5339" r="-313" b="9572"/>
          <a:stretch>
            <a:fillRect/>
          </a:stretch>
        </p:blipFill>
        <p:spPr bwMode="auto">
          <a:xfrm>
            <a:off x="0" y="381000"/>
            <a:ext cx="9144000" cy="5410200"/>
          </a:xfrm>
          <a:prstGeom prst="rect">
            <a:avLst/>
          </a:prstGeom>
          <a:noFill/>
          <a:ln w="38100" cap="sq">
            <a:solidFill>
              <a:srgbClr val="292A45"/>
            </a:solidFill>
            <a:miter lim="800000"/>
            <a:headEnd/>
            <a:tailEnd/>
          </a:ln>
          <a:effectLst>
            <a:outerShdw dist="38100" dir="2700000" algn="tl" rotWithShape="0">
              <a:srgbClr val="000000">
                <a:alpha val="42999"/>
              </a:srgbClr>
            </a:outerShdw>
          </a:effectLst>
        </p:spPr>
      </p:pic>
      <p:sp>
        <p:nvSpPr>
          <p:cNvPr id="11268" name="Text Box 5"/>
          <p:cNvSpPr txBox="1">
            <a:spLocks noChangeArrowheads="1"/>
          </p:cNvSpPr>
          <p:nvPr/>
        </p:nvSpPr>
        <p:spPr bwMode="auto">
          <a:xfrm>
            <a:off x="7467600" y="5562600"/>
            <a:ext cx="1447800" cy="274638"/>
          </a:xfrm>
          <a:prstGeom prst="rect">
            <a:avLst/>
          </a:prstGeom>
          <a:noFill/>
          <a:ln w="9525">
            <a:noFill/>
            <a:miter lim="800000"/>
            <a:headEnd/>
            <a:tailEnd/>
          </a:ln>
        </p:spPr>
        <p:txBody>
          <a:bodyPr>
            <a:spAutoFit/>
          </a:bodyPr>
          <a:lstStyle/>
          <a:p>
            <a:pPr algn="ctr">
              <a:spcBef>
                <a:spcPct val="50000"/>
              </a:spcBef>
            </a:pPr>
            <a:r>
              <a:rPr lang="en-US" sz="1200"/>
              <a:t>* Houston Region</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0" y="533400"/>
            <a:ext cx="9144000" cy="762000"/>
          </a:xfrm>
        </p:spPr>
        <p:txBody>
          <a:bodyPr/>
          <a:lstStyle/>
          <a:p>
            <a:pPr algn="ctr">
              <a:defRPr/>
            </a:pPr>
            <a:r>
              <a:rPr lang="en-US" sz="3600" smtClean="0">
                <a:solidFill>
                  <a:schemeClr val="tx1"/>
                </a:solidFill>
                <a:effectLst>
                  <a:outerShdw blurRad="38100" dist="38100" dir="2700000" algn="tl">
                    <a:srgbClr val="FFFFFF"/>
                  </a:outerShdw>
                </a:effectLst>
                <a:cs typeface="Arial" charset="0"/>
              </a:rPr>
              <a:t>Consequences of Wetland Alteration</a:t>
            </a:r>
          </a:p>
        </p:txBody>
      </p:sp>
      <p:sp>
        <p:nvSpPr>
          <p:cNvPr id="19459" name="Rectangle 3"/>
          <p:cNvSpPr>
            <a:spLocks noGrp="1" noChangeArrowheads="1"/>
          </p:cNvSpPr>
          <p:nvPr>
            <p:ph idx="4294967295"/>
          </p:nvPr>
        </p:nvSpPr>
        <p:spPr>
          <a:xfrm>
            <a:off x="304800" y="1600200"/>
            <a:ext cx="8686800" cy="5181600"/>
          </a:xfrm>
        </p:spPr>
        <p:txBody>
          <a:bodyPr/>
          <a:lstStyle/>
          <a:p>
            <a:pPr eaLnBrk="1" hangingPunct="1">
              <a:spcAft>
                <a:spcPts val="1800"/>
              </a:spcAft>
            </a:pPr>
            <a:r>
              <a:rPr lang="en-US" altLang="ko-KR" smtClean="0">
                <a:latin typeface="Arial" charset="0"/>
                <a:ea typeface="굴림" pitchFamily="34" charset="-127"/>
              </a:rPr>
              <a:t>Alteration of naturally occurring wetlands is the most important built environment indicator of flooding and flood damage:</a:t>
            </a:r>
          </a:p>
          <a:p>
            <a:pPr lvl="1" eaLnBrk="1" hangingPunct="1">
              <a:lnSpc>
                <a:spcPct val="85000"/>
              </a:lnSpc>
              <a:spcBef>
                <a:spcPts val="100"/>
              </a:spcBef>
              <a:spcAft>
                <a:spcPts val="1800"/>
              </a:spcAft>
              <a:buClr>
                <a:srgbClr val="A04DA3"/>
              </a:buClr>
              <a:buSzTx/>
            </a:pPr>
            <a:r>
              <a:rPr lang="en-US" sz="2800" smtClean="0">
                <a:latin typeface="Arial" charset="0"/>
              </a:rPr>
              <a:t>Inside 100-year floodplain</a:t>
            </a:r>
            <a:endParaRPr lang="en-US" altLang="ko-KR" sz="2800" smtClean="0">
              <a:latin typeface="Arial" charset="0"/>
              <a:ea typeface="굴림" pitchFamily="34" charset="-127"/>
            </a:endParaRPr>
          </a:p>
          <a:p>
            <a:pPr lvl="1" eaLnBrk="1" hangingPunct="1">
              <a:lnSpc>
                <a:spcPct val="85000"/>
              </a:lnSpc>
              <a:spcBef>
                <a:spcPts val="100"/>
              </a:spcBef>
              <a:spcAft>
                <a:spcPts val="1800"/>
              </a:spcAft>
              <a:buClr>
                <a:srgbClr val="A04DA3"/>
              </a:buClr>
              <a:buSzTx/>
            </a:pPr>
            <a:r>
              <a:rPr lang="en-US" sz="2800" smtClean="0">
                <a:latin typeface="Arial" charset="0"/>
              </a:rPr>
              <a:t>Large development projects (&gt;.5 acres)</a:t>
            </a:r>
          </a:p>
          <a:p>
            <a:pPr lvl="1" eaLnBrk="1" hangingPunct="1">
              <a:lnSpc>
                <a:spcPct val="85000"/>
              </a:lnSpc>
              <a:spcBef>
                <a:spcPts val="100"/>
              </a:spcBef>
              <a:spcAft>
                <a:spcPts val="1800"/>
              </a:spcAft>
              <a:buClr>
                <a:srgbClr val="A04DA3"/>
              </a:buClr>
              <a:buSzTx/>
            </a:pPr>
            <a:r>
              <a:rPr lang="en-US" sz="2800" smtClean="0">
                <a:latin typeface="Arial" charset="0"/>
              </a:rPr>
              <a:t>Cumulative impacts from small scale wetland alteration</a:t>
            </a:r>
          </a:p>
          <a:p>
            <a:pPr eaLnBrk="1" hangingPunct="1">
              <a:spcAft>
                <a:spcPts val="1800"/>
              </a:spcAft>
            </a:pPr>
            <a:r>
              <a:rPr lang="en-US" altLang="ko-KR" smtClean="0">
                <a:latin typeface="Arial" charset="0"/>
                <a:ea typeface="굴림" pitchFamily="34" charset="-127"/>
              </a:rPr>
              <a:t>Wetlands reduce property loss for high damage floods more so than Dams and nonstructural mitigation activities.</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blinds(horizontal)">
                                      <p:cBhvr>
                                        <p:cTn id="7" dur="500"/>
                                        <p:tgtEl>
                                          <p:spTgt spid="19459">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459">
                                            <p:txEl>
                                              <p:pRg st="1" end="1"/>
                                            </p:txEl>
                                          </p:spTgt>
                                        </p:tgtEl>
                                        <p:attrNameLst>
                                          <p:attrName>style.visibility</p:attrName>
                                        </p:attrNameLst>
                                      </p:cBhvr>
                                      <p:to>
                                        <p:strVal val="visible"/>
                                      </p:to>
                                    </p:set>
                                    <p:animEffect transition="in" filter="blinds(horizontal)">
                                      <p:cBhvr>
                                        <p:cTn id="10" dur="500"/>
                                        <p:tgtEl>
                                          <p:spTgt spid="19459">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9459">
                                            <p:txEl>
                                              <p:pRg st="2" end="2"/>
                                            </p:txEl>
                                          </p:spTgt>
                                        </p:tgtEl>
                                        <p:attrNameLst>
                                          <p:attrName>style.visibility</p:attrName>
                                        </p:attrNameLst>
                                      </p:cBhvr>
                                      <p:to>
                                        <p:strVal val="visible"/>
                                      </p:to>
                                    </p:set>
                                    <p:animEffect transition="in" filter="blinds(horizontal)">
                                      <p:cBhvr>
                                        <p:cTn id="13" dur="500"/>
                                        <p:tgtEl>
                                          <p:spTgt spid="19459">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9459">
                                            <p:txEl>
                                              <p:pRg st="3" end="3"/>
                                            </p:txEl>
                                          </p:spTgt>
                                        </p:tgtEl>
                                        <p:attrNameLst>
                                          <p:attrName>style.visibility</p:attrName>
                                        </p:attrNameLst>
                                      </p:cBhvr>
                                      <p:to>
                                        <p:strVal val="visible"/>
                                      </p:to>
                                    </p:set>
                                    <p:animEffect transition="in" filter="blinds(horizontal)">
                                      <p:cBhvr>
                                        <p:cTn id="16" dur="500"/>
                                        <p:tgtEl>
                                          <p:spTgt spid="19459">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9459">
                                            <p:txEl>
                                              <p:pRg st="4" end="4"/>
                                            </p:txEl>
                                          </p:spTgt>
                                        </p:tgtEl>
                                        <p:attrNameLst>
                                          <p:attrName>style.visibility</p:attrName>
                                        </p:attrNameLst>
                                      </p:cBhvr>
                                      <p:to>
                                        <p:strVal val="visible"/>
                                      </p:to>
                                    </p:set>
                                    <p:animEffect transition="in" filter="blinds(horizontal)">
                                      <p:cBhvr>
                                        <p:cTn id="21" dur="500"/>
                                        <p:tgtEl>
                                          <p:spTgt spid="194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0" y="457200"/>
            <a:ext cx="9144000" cy="1143000"/>
          </a:xfrm>
        </p:spPr>
        <p:txBody>
          <a:bodyPr/>
          <a:lstStyle/>
          <a:p>
            <a:pPr algn="ctr">
              <a:defRPr/>
            </a:pPr>
            <a:r>
              <a:rPr lang="en-US" sz="3600" smtClean="0">
                <a:solidFill>
                  <a:schemeClr val="tx1"/>
                </a:solidFill>
                <a:effectLst>
                  <a:outerShdw blurRad="38100" dist="38100" dir="2700000" algn="tl">
                    <a:srgbClr val="FFFFFF"/>
                  </a:outerShdw>
                </a:effectLst>
                <a:cs typeface="Arial" charset="0"/>
              </a:rPr>
              <a:t>The Price of Permits in Texas</a:t>
            </a:r>
          </a:p>
        </p:txBody>
      </p:sp>
      <p:sp>
        <p:nvSpPr>
          <p:cNvPr id="21507" name="Rectangle 3"/>
          <p:cNvSpPr>
            <a:spLocks noGrp="1" noChangeArrowheads="1"/>
          </p:cNvSpPr>
          <p:nvPr>
            <p:ph idx="4294967295"/>
          </p:nvPr>
        </p:nvSpPr>
        <p:spPr>
          <a:xfrm>
            <a:off x="685800" y="2362200"/>
            <a:ext cx="7772400" cy="2971800"/>
          </a:xfrm>
        </p:spPr>
        <p:txBody>
          <a:bodyPr/>
          <a:lstStyle/>
          <a:p>
            <a:pPr eaLnBrk="1" hangingPunct="1">
              <a:spcAft>
                <a:spcPts val="1800"/>
              </a:spcAft>
            </a:pPr>
            <a:r>
              <a:rPr lang="en-US" altLang="ko-KR" smtClean="0">
                <a:latin typeface="Arial" charset="0"/>
                <a:ea typeface="굴림" pitchFamily="34" charset="-127"/>
              </a:rPr>
              <a:t>1 wetland permit = an average of $211.88 in added property damage per flood.</a:t>
            </a:r>
          </a:p>
          <a:p>
            <a:pPr eaLnBrk="1" hangingPunct="1">
              <a:spcAft>
                <a:spcPts val="1800"/>
              </a:spcAft>
            </a:pPr>
            <a:r>
              <a:rPr lang="en-US" altLang="ko-KR" smtClean="0">
                <a:latin typeface="Arial" charset="0"/>
                <a:ea typeface="굴림" pitchFamily="34" charset="-127"/>
              </a:rPr>
              <a:t>On average, $38,138 added damage per flood.</a:t>
            </a:r>
          </a:p>
          <a:p>
            <a:pPr eaLnBrk="1" hangingPunct="1">
              <a:spcAft>
                <a:spcPts val="1800"/>
              </a:spcAft>
            </a:pPr>
            <a:r>
              <a:rPr lang="en-US" altLang="ko-KR" smtClean="0">
                <a:latin typeface="Arial" charset="0"/>
                <a:ea typeface="굴림" pitchFamily="34" charset="-127"/>
              </a:rPr>
              <a:t>129 permits = flood reducing effect of dams.</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Effect transition="in" filter="blinds(horizontal)">
                                      <p:cBhvr>
                                        <p:cTn id="7" dur="500"/>
                                        <p:tgtEl>
                                          <p:spTgt spid="215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507">
                                            <p:txEl>
                                              <p:pRg st="1" end="1"/>
                                            </p:txEl>
                                          </p:spTgt>
                                        </p:tgtEl>
                                        <p:attrNameLst>
                                          <p:attrName>style.visibility</p:attrName>
                                        </p:attrNameLst>
                                      </p:cBhvr>
                                      <p:to>
                                        <p:strVal val="visible"/>
                                      </p:to>
                                    </p:set>
                                    <p:animEffect transition="in" filter="blinds(horizontal)">
                                      <p:cBhvr>
                                        <p:cTn id="12" dur="500"/>
                                        <p:tgtEl>
                                          <p:spTgt spid="2150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1507">
                                            <p:txEl>
                                              <p:pRg st="2" end="2"/>
                                            </p:txEl>
                                          </p:spTgt>
                                        </p:tgtEl>
                                        <p:attrNameLst>
                                          <p:attrName>style.visibility</p:attrName>
                                        </p:attrNameLst>
                                      </p:cBhvr>
                                      <p:to>
                                        <p:strVal val="visible"/>
                                      </p:to>
                                    </p:set>
                                    <p:animEffect transition="in" filter="blinds(horizontal)">
                                      <p:cBhvr>
                                        <p:cTn id="17" dur="500"/>
                                        <p:tgtEl>
                                          <p:spTgt spid="2150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3043</TotalTime>
  <Words>1925</Words>
  <Application>Microsoft Office PowerPoint</Application>
  <PresentationFormat>On-screen Show (4:3)</PresentationFormat>
  <Paragraphs>357</Paragraphs>
  <Slides>28</Slides>
  <Notes>28</Notes>
  <HiddenSlides>9</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Urban</vt:lpstr>
      <vt:lpstr>Does Mitigation Work?</vt:lpstr>
      <vt:lpstr>Rising Cost of Floods</vt:lpstr>
      <vt:lpstr>Flooding in Texas</vt:lpstr>
      <vt:lpstr>Descriptive Results: TX</vt:lpstr>
      <vt:lpstr>Exposure to Natural Hazards</vt:lpstr>
      <vt:lpstr>Slide 6</vt:lpstr>
      <vt:lpstr>Slide 7</vt:lpstr>
      <vt:lpstr>Consequences of Wetland Alteration</vt:lpstr>
      <vt:lpstr>The Price of Permits in Texas</vt:lpstr>
      <vt:lpstr>Slide 10</vt:lpstr>
      <vt:lpstr>FEMA Community Rating System</vt:lpstr>
      <vt:lpstr>CRS Classes and Sample Activities</vt:lpstr>
      <vt:lpstr>CRS Analysis</vt:lpstr>
      <vt:lpstr>Mitigation &amp; Flood Damage</vt:lpstr>
      <vt:lpstr>Local Flood Mitigation Survey</vt:lpstr>
      <vt:lpstr>Localities Surveyed</vt:lpstr>
      <vt:lpstr>Structural Mitigation Strategies</vt:lpstr>
      <vt:lpstr>Non-Structural Mitigation Strategies</vt:lpstr>
      <vt:lpstr>Organizational Capacity</vt:lpstr>
      <vt:lpstr>Slide 20</vt:lpstr>
      <vt:lpstr>Slide 21</vt:lpstr>
      <vt:lpstr>Mitigation Strategies</vt:lpstr>
      <vt:lpstr>Mitigation Strategies</vt:lpstr>
      <vt:lpstr>Structural Mitigation Strategies</vt:lpstr>
      <vt:lpstr>Non-Structural Mitigation Strategies</vt:lpstr>
      <vt:lpstr>Non-Structural Mitigation Strategies (Cont.)</vt:lpstr>
      <vt:lpstr>Policy Implications</vt:lpstr>
      <vt:lpstr>Slide 28</vt:lpstr>
    </vt:vector>
  </TitlesOfParts>
  <Company>tamus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SBrody</dc:creator>
  <cp:lastModifiedBy>sbrody</cp:lastModifiedBy>
  <cp:revision>150</cp:revision>
  <dcterms:created xsi:type="dcterms:W3CDTF">2008-10-16T19:16:08Z</dcterms:created>
  <dcterms:modified xsi:type="dcterms:W3CDTF">2009-09-14T14:18:19Z</dcterms:modified>
</cp:coreProperties>
</file>